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1" r:id="rId4"/>
    <p:sldId id="272" r:id="rId5"/>
    <p:sldId id="262" r:id="rId6"/>
    <p:sldId id="273" r:id="rId7"/>
    <p:sldId id="280" r:id="rId8"/>
    <p:sldId id="279" r:id="rId9"/>
    <p:sldId id="278" r:id="rId10"/>
    <p:sldId id="264" r:id="rId11"/>
    <p:sldId id="266" r:id="rId12"/>
    <p:sldId id="265" r:id="rId13"/>
    <p:sldId id="267" r:id="rId14"/>
    <p:sldId id="268" r:id="rId15"/>
    <p:sldId id="269" r:id="rId16"/>
    <p:sldId id="270" r:id="rId17"/>
    <p:sldId id="282" r:id="rId18"/>
    <p:sldId id="259" r:id="rId19"/>
    <p:sldId id="260" r:id="rId20"/>
    <p:sldId id="281" r:id="rId21"/>
    <p:sldId id="261" r:id="rId2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2094" y="4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1817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4499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8283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3934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68192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9592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2417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33581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56923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21894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20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682412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37885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05615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36126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50499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5419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4685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07544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82427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165235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9468D3D-867C-495C-B969-0AFF686C98F8}" type="datetimeFigureOut">
              <a:rPr lang="en-GB" smtClean="0"/>
              <a:t>11/02/2016</a:t>
            </a:fld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7E8D81E-E01C-4F57-BDE8-B7591015AC93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0507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3503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63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654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9475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49894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 smtClean="0">
              <a:sym typeface="Helvetica" charset="0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7099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3421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"/>
          <p:cNvSpPr>
            <a:spLocks/>
          </p:cNvSpPr>
          <p:nvPr/>
        </p:nvSpPr>
        <p:spPr bwMode="auto">
          <a:xfrm>
            <a:off x="444500" y="476250"/>
            <a:ext cx="4191000" cy="496888"/>
          </a:xfrm>
          <a:custGeom>
            <a:avLst/>
            <a:gdLst>
              <a:gd name="T0" fmla="*/ 2095500 w 21600"/>
              <a:gd name="T1" fmla="*/ 248444 h 21600"/>
              <a:gd name="T2" fmla="*/ 2095500 w 21600"/>
              <a:gd name="T3" fmla="*/ 248444 h 21600"/>
              <a:gd name="T4" fmla="*/ 2095500 w 21600"/>
              <a:gd name="T5" fmla="*/ 248444 h 21600"/>
              <a:gd name="T6" fmla="*/ 2095500 w 21600"/>
              <a:gd name="T7" fmla="*/ 2484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de-DE" sz="2800" b="1" dirty="0">
                <a:latin typeface="Calibri" pitchFamily="34" charset="0"/>
                <a:ea typeface="Calibri" pitchFamily="34" charset="0"/>
                <a:cs typeface="Calibri" pitchFamily="34" charset="0"/>
                <a:sym typeface="Calibri" pitchFamily="34" charset="0"/>
              </a:rPr>
              <a:t>Sicherheitsbriefing </a:t>
            </a:r>
            <a:r>
              <a:rPr lang="de-DE" sz="2800" b="1" dirty="0" smtClean="0">
                <a:latin typeface="Calibri" pitchFamily="34" charset="0"/>
                <a:ea typeface="Calibri" pitchFamily="34" charset="0"/>
                <a:cs typeface="Calibri" pitchFamily="34" charset="0"/>
                <a:sym typeface="Calibri" pitchFamily="34" charset="0"/>
              </a:rPr>
              <a:t>2016</a:t>
            </a:r>
            <a:endParaRPr lang="de-DE" dirty="0"/>
          </a:p>
        </p:txBody>
      </p:sp>
      <p:pic>
        <p:nvPicPr>
          <p:cNvPr id="1027" name="Picture 2" descr="image.png"/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363" y="188913"/>
            <a:ext cx="1108075" cy="111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8" name="Picture 3" descr="image.png"/>
          <p:cNvPicPr>
            <a:picLocks noChangeAspect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3475" y="282575"/>
            <a:ext cx="1743075" cy="87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29" name="Picture 4" descr="image.png"/>
          <p:cNvPicPr>
            <a:picLocks noChangeAspect="1"/>
          </p:cNvPicPr>
          <p:nvPr/>
        </p:nvPicPr>
        <p:blipFill>
          <a:blip r:embed="rId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182563"/>
            <a:ext cx="1076325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026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j-lt"/>
          <a:ea typeface="+mj-ea"/>
          <a:cs typeface="+mj-cs"/>
          <a:sym typeface="Helvetica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charset="0"/>
          <a:ea typeface="Helvetica" charset="0"/>
          <a:cs typeface="Helvetica" charset="0"/>
          <a:sym typeface="Helvetica" charset="0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1pPr>
      <a:lvl2pPr marL="228600" indent="2286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2pPr>
      <a:lvl3pPr marL="457200" indent="4572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3pPr>
      <a:lvl4pPr marL="685800" indent="6858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4pPr>
      <a:lvl5pPr marL="914400" indent="914400"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5pPr>
      <a:lvl6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6pPr>
      <a:lvl7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7pPr>
      <a:lvl8pPr marL="22860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8pPr>
      <a:lvl9pPr marL="2743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6024" y="2132856"/>
            <a:ext cx="7988424" cy="2592288"/>
          </a:xfrm>
        </p:spPr>
        <p:txBody>
          <a:bodyPr/>
          <a:lstStyle/>
          <a:p>
            <a:pPr algn="ctr"/>
            <a:r>
              <a:rPr lang="de-DE" sz="5400" b="1" dirty="0"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Herzlich </a:t>
            </a:r>
            <a:r>
              <a:rPr lang="de-DE" sz="5400" b="1" dirty="0" smtClean="0"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willkommen </a:t>
            </a:r>
            <a:r>
              <a:rPr lang="de-DE" sz="5400" b="1" dirty="0"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/>
            </a:r>
            <a:br>
              <a:rPr lang="de-DE" sz="5400" b="1" dirty="0"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</a:br>
            <a:r>
              <a:rPr lang="de-DE" sz="5400" b="1" dirty="0"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zum Sicherheitsbriefing </a:t>
            </a:r>
            <a:br>
              <a:rPr lang="de-DE" sz="5400" b="1" dirty="0"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</a:br>
            <a:r>
              <a:rPr lang="de-DE" sz="5400" b="1" dirty="0" smtClean="0"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2016</a:t>
            </a:r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36189238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" descr="imag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287713"/>
            <a:ext cx="7908925" cy="357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6387" name="Picture 2" descr="image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1344613"/>
            <a:ext cx="5678488" cy="244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6388" name="AutoShape 3"/>
          <p:cNvSpPr>
            <a:spLocks/>
          </p:cNvSpPr>
          <p:nvPr/>
        </p:nvSpPr>
        <p:spPr bwMode="auto">
          <a:xfrm>
            <a:off x="395288" y="2565400"/>
            <a:ext cx="5049837" cy="1220788"/>
          </a:xfrm>
          <a:custGeom>
            <a:avLst/>
            <a:gdLst>
              <a:gd name="T0" fmla="*/ 2524919 w 21600"/>
              <a:gd name="T1" fmla="*/ 610394 h 21600"/>
              <a:gd name="T2" fmla="*/ 2524919 w 21600"/>
              <a:gd name="T3" fmla="*/ 610394 h 21600"/>
              <a:gd name="T4" fmla="*/ 2524919 w 21600"/>
              <a:gd name="T5" fmla="*/ 610394 h 21600"/>
              <a:gd name="T6" fmla="*/ 2524919 w 21600"/>
              <a:gd name="T7" fmla="*/ 6103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5875" cmpd="dbl">
            <a:solidFill>
              <a:srgbClr val="000000"/>
            </a:solidFill>
            <a:miter lim="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/>
            <a:r>
              <a:rPr lang="de-DE" sz="4000" dirty="0"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Trainingsbarometer</a:t>
            </a:r>
          </a:p>
          <a:p>
            <a:pPr algn="ctr"/>
            <a:r>
              <a:rPr lang="de-DE" dirty="0"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Noch immer aktuell und anwendbar auch bei </a:t>
            </a:r>
          </a:p>
          <a:p>
            <a:pPr algn="ctr"/>
            <a:r>
              <a:rPr lang="de-DE" dirty="0"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sehr viel Flugerfahrung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482471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" descr="imag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468389"/>
            <a:ext cx="6083300" cy="434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35" name="AutoShape 2"/>
          <p:cNvSpPr>
            <a:spLocks/>
          </p:cNvSpPr>
          <p:nvPr/>
        </p:nvSpPr>
        <p:spPr bwMode="auto">
          <a:xfrm>
            <a:off x="684213" y="1557338"/>
            <a:ext cx="8064500" cy="1258887"/>
          </a:xfrm>
          <a:custGeom>
            <a:avLst/>
            <a:gdLst>
              <a:gd name="T0" fmla="*/ 4032250 w 21600"/>
              <a:gd name="T1" fmla="*/ 629444 h 21600"/>
              <a:gd name="T2" fmla="*/ 4032250 w 21600"/>
              <a:gd name="T3" fmla="*/ 629444 h 21600"/>
              <a:gd name="T4" fmla="*/ 4032250 w 21600"/>
              <a:gd name="T5" fmla="*/ 629444 h 21600"/>
              <a:gd name="T6" fmla="*/ 4032250 w 21600"/>
              <a:gd name="T7" fmla="*/ 6294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de-DE" sz="2000" dirty="0"/>
              <a:t>Eine Analyse der Segelflugzeugunfälle aus 15 Jahren zeigt, dass die</a:t>
            </a:r>
          </a:p>
          <a:p>
            <a:r>
              <a:rPr lang="de-DE" sz="2000" dirty="0"/>
              <a:t>Anzahl der Starts 90 Tage vor einem Unfall deutlich zu einem Anstieg der Unfallhäufigkeit führt!</a:t>
            </a:r>
          </a:p>
        </p:txBody>
      </p:sp>
    </p:spTree>
    <p:extLst>
      <p:ext uri="{BB962C8B-B14F-4D97-AF65-F5344CB8AC3E}">
        <p14:creationId xmlns:p14="http://schemas.microsoft.com/office/powerpoint/2010/main" val="27556267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1"/>
          <p:cNvSpPr>
            <a:spLocks/>
          </p:cNvSpPr>
          <p:nvPr/>
        </p:nvSpPr>
        <p:spPr bwMode="auto">
          <a:xfrm>
            <a:off x="630511" y="1268760"/>
            <a:ext cx="2573337" cy="800100"/>
          </a:xfrm>
          <a:custGeom>
            <a:avLst/>
            <a:gdLst>
              <a:gd name="T0" fmla="*/ 1286669 w 21600"/>
              <a:gd name="T1" fmla="*/ 400050 h 21600"/>
              <a:gd name="T2" fmla="*/ 1286669 w 21600"/>
              <a:gd name="T3" fmla="*/ 400050 h 21600"/>
              <a:gd name="T4" fmla="*/ 1286669 w 21600"/>
              <a:gd name="T5" fmla="*/ 400050 h 21600"/>
              <a:gd name="T6" fmla="*/ 1286669 w 21600"/>
              <a:gd name="T7" fmla="*/ 400050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r>
              <a:rPr lang="de-DE" dirty="0">
                <a:solidFill>
                  <a:srgbClr val="444444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Ist Flugsicherheit auch </a:t>
            </a:r>
          </a:p>
          <a:p>
            <a:r>
              <a:rPr lang="de-DE" dirty="0">
                <a:solidFill>
                  <a:srgbClr val="444444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für dich ein Thema?</a:t>
            </a:r>
          </a:p>
        </p:txBody>
      </p:sp>
      <p:pic>
        <p:nvPicPr>
          <p:cNvPr id="17411" name="Picture 2" descr="Trainingsbarometer (Plakat des Büro für Flugsicherheit des DAeC (Deutscher Aero Club e. V.) )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615" y="1341804"/>
            <a:ext cx="5040833" cy="561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8435" name="AutoShape 3"/>
          <p:cNvSpPr>
            <a:spLocks/>
          </p:cNvSpPr>
          <p:nvPr/>
        </p:nvSpPr>
        <p:spPr bwMode="auto">
          <a:xfrm>
            <a:off x="612825" y="3284538"/>
            <a:ext cx="4967287" cy="2122487"/>
          </a:xfrm>
          <a:custGeom>
            <a:avLst/>
            <a:gdLst>
              <a:gd name="T0" fmla="*/ 2483644 w 21600"/>
              <a:gd name="T1" fmla="*/ 1061244 h 21600"/>
              <a:gd name="T2" fmla="*/ 2483644 w 21600"/>
              <a:gd name="T3" fmla="*/ 1061244 h 21600"/>
              <a:gd name="T4" fmla="*/ 2483644 w 21600"/>
              <a:gd name="T5" fmla="*/ 1061244 h 21600"/>
              <a:gd name="T6" fmla="*/ 2483644 w 21600"/>
              <a:gd name="T7" fmla="*/ 10612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de-DE" sz="2800" dirty="0"/>
              <a:t>Wichtig ist dabei, unabhängig</a:t>
            </a:r>
          </a:p>
          <a:p>
            <a:r>
              <a:rPr lang="de-DE" sz="2800" dirty="0"/>
              <a:t>von der Gesamtflugerfahrung</a:t>
            </a:r>
          </a:p>
          <a:p>
            <a:r>
              <a:rPr lang="de-DE" sz="2800" dirty="0"/>
              <a:t>nur auf die Flugstunden und Starts der </a:t>
            </a:r>
            <a:r>
              <a:rPr lang="de-DE" sz="2800" u="sng" dirty="0"/>
              <a:t>letzten 6 Monate </a:t>
            </a:r>
            <a:r>
              <a:rPr lang="de-DE" sz="2800" dirty="0"/>
              <a:t>zuschauen!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907719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" descr="imag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328738"/>
            <a:ext cx="7488238" cy="5237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9459" name="AutoShape 2"/>
          <p:cNvSpPr>
            <a:spLocks/>
          </p:cNvSpPr>
          <p:nvPr/>
        </p:nvSpPr>
        <p:spPr bwMode="auto">
          <a:xfrm>
            <a:off x="2843213" y="6021388"/>
            <a:ext cx="4176712" cy="646112"/>
          </a:xfrm>
          <a:custGeom>
            <a:avLst/>
            <a:gdLst>
              <a:gd name="T0" fmla="*/ 2088356 w 21600"/>
              <a:gd name="T1" fmla="*/ 323056 h 21600"/>
              <a:gd name="T2" fmla="*/ 2088356 w 21600"/>
              <a:gd name="T3" fmla="*/ 323056 h 21600"/>
              <a:gd name="T4" fmla="*/ 2088356 w 21600"/>
              <a:gd name="T5" fmla="*/ 323056 h 21600"/>
              <a:gd name="T6" fmla="*/ 2088356 w 21600"/>
              <a:gd name="T7" fmla="*/ 323056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de-DE" dirty="0"/>
          </a:p>
        </p:txBody>
      </p:sp>
      <p:sp>
        <p:nvSpPr>
          <p:cNvPr id="19460" name="AutoShape 3"/>
          <p:cNvSpPr>
            <a:spLocks/>
          </p:cNvSpPr>
          <p:nvPr/>
        </p:nvSpPr>
        <p:spPr bwMode="auto">
          <a:xfrm>
            <a:off x="3348038" y="1996009"/>
            <a:ext cx="3168650" cy="496887"/>
          </a:xfrm>
          <a:custGeom>
            <a:avLst/>
            <a:gdLst>
              <a:gd name="T0" fmla="*/ 1584325 w 21600"/>
              <a:gd name="T1" fmla="*/ 248444 h 21600"/>
              <a:gd name="T2" fmla="*/ 1584325 w 21600"/>
              <a:gd name="T3" fmla="*/ 248444 h 21600"/>
              <a:gd name="T4" fmla="*/ 1584325 w 21600"/>
              <a:gd name="T5" fmla="*/ 248444 h 21600"/>
              <a:gd name="T6" fmla="*/ 1584325 w 21600"/>
              <a:gd name="T7" fmla="*/ 2484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de-DE" sz="3200" b="1" dirty="0">
                <a:solidFill>
                  <a:srgbClr val="00B050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Grüner Bereich</a:t>
            </a:r>
            <a:endParaRPr lang="de-DE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996427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" descr="imag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628775"/>
            <a:ext cx="8729663" cy="475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0483" name="AutoShape 2"/>
          <p:cNvSpPr>
            <a:spLocks/>
          </p:cNvSpPr>
          <p:nvPr/>
        </p:nvSpPr>
        <p:spPr bwMode="auto">
          <a:xfrm>
            <a:off x="3851275" y="6165850"/>
            <a:ext cx="3600450" cy="368300"/>
          </a:xfrm>
          <a:custGeom>
            <a:avLst/>
            <a:gdLst>
              <a:gd name="T0" fmla="*/ 1800225 w 21600"/>
              <a:gd name="T1" fmla="*/ 184150 h 21600"/>
              <a:gd name="T2" fmla="*/ 1800225 w 21600"/>
              <a:gd name="T3" fmla="*/ 184150 h 21600"/>
              <a:gd name="T4" fmla="*/ 1800225 w 21600"/>
              <a:gd name="T5" fmla="*/ 184150 h 21600"/>
              <a:gd name="T6" fmla="*/ 1800225 w 21600"/>
              <a:gd name="T7" fmla="*/ 18415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de-DE" dirty="0"/>
          </a:p>
        </p:txBody>
      </p:sp>
      <p:sp>
        <p:nvSpPr>
          <p:cNvPr id="20484" name="AutoShape 3"/>
          <p:cNvSpPr>
            <a:spLocks/>
          </p:cNvSpPr>
          <p:nvPr/>
        </p:nvSpPr>
        <p:spPr bwMode="auto">
          <a:xfrm>
            <a:off x="4067175" y="1557338"/>
            <a:ext cx="3168650" cy="496887"/>
          </a:xfrm>
          <a:custGeom>
            <a:avLst/>
            <a:gdLst>
              <a:gd name="T0" fmla="*/ 1584325 w 21600"/>
              <a:gd name="T1" fmla="*/ 248444 h 21600"/>
              <a:gd name="T2" fmla="*/ 1584325 w 21600"/>
              <a:gd name="T3" fmla="*/ 248444 h 21600"/>
              <a:gd name="T4" fmla="*/ 1584325 w 21600"/>
              <a:gd name="T5" fmla="*/ 248444 h 21600"/>
              <a:gd name="T6" fmla="*/ 1584325 w 21600"/>
              <a:gd name="T7" fmla="*/ 2484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de-DE" sz="3200" b="1" dirty="0">
                <a:solidFill>
                  <a:srgbClr val="FFC000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Gelber Bereich</a:t>
            </a:r>
            <a:endParaRPr 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418333548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" descr="imag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628775"/>
            <a:ext cx="8270875" cy="4792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507" name="AutoShape 2"/>
          <p:cNvSpPr>
            <a:spLocks/>
          </p:cNvSpPr>
          <p:nvPr/>
        </p:nvSpPr>
        <p:spPr bwMode="auto">
          <a:xfrm>
            <a:off x="3563938" y="1635969"/>
            <a:ext cx="3168650" cy="496887"/>
          </a:xfrm>
          <a:custGeom>
            <a:avLst/>
            <a:gdLst>
              <a:gd name="T0" fmla="*/ 1584325 w 21600"/>
              <a:gd name="T1" fmla="*/ 248444 h 21600"/>
              <a:gd name="T2" fmla="*/ 1584325 w 21600"/>
              <a:gd name="T3" fmla="*/ 248444 h 21600"/>
              <a:gd name="T4" fmla="*/ 1584325 w 21600"/>
              <a:gd name="T5" fmla="*/ 248444 h 21600"/>
              <a:gd name="T6" fmla="*/ 1584325 w 21600"/>
              <a:gd name="T7" fmla="*/ 2484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r>
              <a:rPr lang="de-DE" sz="3200" b="1" dirty="0">
                <a:solidFill>
                  <a:srgbClr val="FF0000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Roter Bereich</a:t>
            </a:r>
            <a:endParaRPr 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3791553053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" descr="imag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958081"/>
            <a:ext cx="1511300" cy="594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3554" name="Line 2"/>
          <p:cNvSpPr>
            <a:spLocks noChangeShapeType="1"/>
          </p:cNvSpPr>
          <p:nvPr/>
        </p:nvSpPr>
        <p:spPr bwMode="auto">
          <a:xfrm flipV="1">
            <a:off x="1115616" y="4797424"/>
            <a:ext cx="577850" cy="862013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de-DE" dirty="0"/>
          </a:p>
        </p:txBody>
      </p:sp>
      <p:sp>
        <p:nvSpPr>
          <p:cNvPr id="23555" name="AutoShape 3"/>
          <p:cNvSpPr>
            <a:spLocks/>
          </p:cNvSpPr>
          <p:nvPr/>
        </p:nvSpPr>
        <p:spPr bwMode="auto">
          <a:xfrm>
            <a:off x="1258888" y="5157788"/>
            <a:ext cx="215900" cy="215900"/>
          </a:xfrm>
          <a:custGeom>
            <a:avLst/>
            <a:gdLst>
              <a:gd name="T0" fmla="*/ 107950 w 21600"/>
              <a:gd name="T1" fmla="*/ 107950 h 21600"/>
              <a:gd name="T2" fmla="*/ 107950 w 21600"/>
              <a:gd name="T3" fmla="*/ 107950 h 21600"/>
              <a:gd name="T4" fmla="*/ 107950 w 21600"/>
              <a:gd name="T5" fmla="*/ 107950 h 21600"/>
              <a:gd name="T6" fmla="*/ 107950 w 21600"/>
              <a:gd name="T7" fmla="*/ 10795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25400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de-DE" dirty="0"/>
          </a:p>
        </p:txBody>
      </p:sp>
      <p:sp>
        <p:nvSpPr>
          <p:cNvPr id="23556" name="AutoShape 4"/>
          <p:cNvSpPr>
            <a:spLocks/>
          </p:cNvSpPr>
          <p:nvPr/>
        </p:nvSpPr>
        <p:spPr bwMode="auto">
          <a:xfrm>
            <a:off x="2627784" y="1556792"/>
            <a:ext cx="5951537" cy="1258887"/>
          </a:xfrm>
          <a:custGeom>
            <a:avLst/>
            <a:gdLst>
              <a:gd name="T0" fmla="*/ 2975769 w 21600"/>
              <a:gd name="T1" fmla="*/ 629444 h 21600"/>
              <a:gd name="T2" fmla="*/ 2975769 w 21600"/>
              <a:gd name="T3" fmla="*/ 629444 h 21600"/>
              <a:gd name="T4" fmla="*/ 2975769 w 21600"/>
              <a:gd name="T5" fmla="*/ 629444 h 21600"/>
              <a:gd name="T6" fmla="*/ 2975769 w 21600"/>
              <a:gd name="T7" fmla="*/ 6294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de-DE" sz="2000" dirty="0"/>
              <a:t>Scheinerhaltungsflüge sind immer mit erhöhter</a:t>
            </a:r>
          </a:p>
          <a:p>
            <a:r>
              <a:rPr lang="de-DE" sz="2000" dirty="0"/>
              <a:t>Aufmerksamkeit durchzuführen, denn man bewegt</a:t>
            </a:r>
          </a:p>
          <a:p>
            <a:r>
              <a:rPr lang="de-DE" sz="2000" dirty="0"/>
              <a:t>sich ausschließlich im „</a:t>
            </a:r>
            <a:r>
              <a:rPr lang="de-DE" sz="2000" b="1" dirty="0">
                <a:solidFill>
                  <a:srgbClr val="FF0000"/>
                </a:solidFill>
                <a:latin typeface="Trebuchet MS Bold" charset="0"/>
                <a:ea typeface="Trebuchet MS Bold" charset="0"/>
                <a:cs typeface="Trebuchet MS Bold" charset="0"/>
                <a:sym typeface="Trebuchet MS Bold" charset="0"/>
              </a:rPr>
              <a:t>ROTEN BEREICH</a:t>
            </a:r>
            <a:r>
              <a:rPr lang="de-DE" sz="2000" dirty="0"/>
              <a:t>“ </a:t>
            </a:r>
          </a:p>
          <a:p>
            <a:r>
              <a:rPr lang="de-DE" sz="2000" dirty="0"/>
              <a:t>des Trainingsbarometer!</a:t>
            </a:r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2647933" y="3225170"/>
            <a:ext cx="6035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b="1" dirty="0" smtClean="0"/>
              <a:t>SPL / LAPL S    </a:t>
            </a:r>
          </a:p>
          <a:p>
            <a:r>
              <a:rPr lang="de-DE" sz="2000" dirty="0"/>
              <a:t>5 Stunden und 15 Starts in den letzten 24 Monaten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627784" y="4509120"/>
            <a:ext cx="61926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 smtClean="0"/>
              <a:t>PPL A / LAPL A</a:t>
            </a:r>
          </a:p>
          <a:p>
            <a:r>
              <a:rPr lang="de-DE" sz="2000" dirty="0" smtClean="0"/>
              <a:t>12 Stunden und 12 Starts im 2. Jahr </a:t>
            </a:r>
          </a:p>
          <a:p>
            <a:r>
              <a:rPr lang="de-DE" sz="2000" dirty="0" smtClean="0"/>
              <a:t>12 Stunden und 12 Starts in den letzten 24 Monaten </a:t>
            </a:r>
            <a:endParaRPr lang="de-DE" sz="2000" dirty="0"/>
          </a:p>
        </p:txBody>
      </p:sp>
      <p:sp>
        <p:nvSpPr>
          <p:cNvPr id="9" name="AutoShape 3"/>
          <p:cNvSpPr>
            <a:spLocks/>
          </p:cNvSpPr>
          <p:nvPr/>
        </p:nvSpPr>
        <p:spPr bwMode="auto">
          <a:xfrm>
            <a:off x="4860032" y="3337587"/>
            <a:ext cx="215900" cy="215900"/>
          </a:xfrm>
          <a:custGeom>
            <a:avLst/>
            <a:gdLst>
              <a:gd name="T0" fmla="*/ 107950 w 21600"/>
              <a:gd name="T1" fmla="*/ 107950 h 21600"/>
              <a:gd name="T2" fmla="*/ 107950 w 21600"/>
              <a:gd name="T3" fmla="*/ 107950 h 21600"/>
              <a:gd name="T4" fmla="*/ 107950 w 21600"/>
              <a:gd name="T5" fmla="*/ 107950 h 21600"/>
              <a:gd name="T6" fmla="*/ 107950 w 21600"/>
              <a:gd name="T7" fmla="*/ 10795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25400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de-DE" dirty="0"/>
          </a:p>
        </p:txBody>
      </p:sp>
      <p:sp>
        <p:nvSpPr>
          <p:cNvPr id="10" name="Line 2"/>
          <p:cNvSpPr>
            <a:spLocks noChangeShapeType="1"/>
          </p:cNvSpPr>
          <p:nvPr/>
        </p:nvSpPr>
        <p:spPr bwMode="auto">
          <a:xfrm flipV="1">
            <a:off x="4642222" y="3071043"/>
            <a:ext cx="577850" cy="862013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de-DE" dirty="0"/>
          </a:p>
        </p:txBody>
      </p:sp>
      <p:sp>
        <p:nvSpPr>
          <p:cNvPr id="12" name="AutoShape 3"/>
          <p:cNvSpPr>
            <a:spLocks/>
          </p:cNvSpPr>
          <p:nvPr/>
        </p:nvSpPr>
        <p:spPr bwMode="auto">
          <a:xfrm>
            <a:off x="7020396" y="4563041"/>
            <a:ext cx="215900" cy="215900"/>
          </a:xfrm>
          <a:custGeom>
            <a:avLst/>
            <a:gdLst>
              <a:gd name="T0" fmla="*/ 107950 w 21600"/>
              <a:gd name="T1" fmla="*/ 107950 h 21600"/>
              <a:gd name="T2" fmla="*/ 107950 w 21600"/>
              <a:gd name="T3" fmla="*/ 107950 h 21600"/>
              <a:gd name="T4" fmla="*/ 107950 w 21600"/>
              <a:gd name="T5" fmla="*/ 107950 h 21600"/>
              <a:gd name="T6" fmla="*/ 107950 w 21600"/>
              <a:gd name="T7" fmla="*/ 10795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25400" cap="flat" cmpd="sng">
            <a:solidFill>
              <a:srgbClr val="00B05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de-DE" dirty="0"/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6839421" y="4269236"/>
            <a:ext cx="577850" cy="747713"/>
          </a:xfrm>
          <a:prstGeom prst="line">
            <a:avLst/>
          </a:prstGeom>
          <a:noFill/>
          <a:ln w="3175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de-DE" dirty="0"/>
          </a:p>
        </p:txBody>
      </p:sp>
      <p:sp>
        <p:nvSpPr>
          <p:cNvPr id="15" name="AutoShape 3"/>
          <p:cNvSpPr>
            <a:spLocks/>
          </p:cNvSpPr>
          <p:nvPr/>
        </p:nvSpPr>
        <p:spPr bwMode="auto">
          <a:xfrm>
            <a:off x="1296591" y="4801051"/>
            <a:ext cx="215900" cy="215900"/>
          </a:xfrm>
          <a:custGeom>
            <a:avLst/>
            <a:gdLst>
              <a:gd name="T0" fmla="*/ 107950 w 21600"/>
              <a:gd name="T1" fmla="*/ 107950 h 21600"/>
              <a:gd name="T2" fmla="*/ 107950 w 21600"/>
              <a:gd name="T3" fmla="*/ 107950 h 21600"/>
              <a:gd name="T4" fmla="*/ 107950 w 21600"/>
              <a:gd name="T5" fmla="*/ 107950 h 21600"/>
              <a:gd name="T6" fmla="*/ 107950 w 21600"/>
              <a:gd name="T7" fmla="*/ 10795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25400" cap="flat" cmpd="sng">
            <a:solidFill>
              <a:srgbClr val="00B05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de-DE" dirty="0"/>
          </a:p>
        </p:txBody>
      </p:sp>
      <p:sp>
        <p:nvSpPr>
          <p:cNvPr id="16" name="Line 2"/>
          <p:cNvSpPr>
            <a:spLocks noChangeShapeType="1"/>
          </p:cNvSpPr>
          <p:nvPr/>
        </p:nvSpPr>
        <p:spPr bwMode="auto">
          <a:xfrm>
            <a:off x="1115616" y="4645475"/>
            <a:ext cx="577850" cy="512313"/>
          </a:xfrm>
          <a:prstGeom prst="line">
            <a:avLst/>
          </a:prstGeom>
          <a:noFill/>
          <a:ln w="3175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59542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nimBg="1"/>
      <p:bldP spid="23555" grpId="0" animBg="1"/>
      <p:bldP spid="23556" grpId="0" autoUpdateAnimBg="0"/>
      <p:bldP spid="2" grpId="0"/>
      <p:bldP spid="3" grpId="0"/>
      <p:bldP spid="9" grpId="0" animBg="1"/>
      <p:bldP spid="10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98550" y="3028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0610996"/>
              </p:ext>
            </p:extLst>
          </p:nvPr>
        </p:nvGraphicFramePr>
        <p:xfrm>
          <a:off x="589510" y="1462296"/>
          <a:ext cx="8158954" cy="22547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3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0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6106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Alle Vereine EDKN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 smtClean="0">
                          <a:effectLst/>
                        </a:rPr>
                        <a:t>PPL / LAPL A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Schüler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Gesamt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Proz.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02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Trainingsstand Motorflug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rgbClr val="00B050"/>
                          </a:solidFill>
                          <a:effectLst/>
                        </a:rPr>
                        <a:t>grün</a:t>
                      </a:r>
                      <a:endParaRPr lang="de-DE" sz="16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7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2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9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15%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Stand: 1.10.2015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rgbClr val="FFC000"/>
                          </a:solidFill>
                          <a:effectLst/>
                        </a:rPr>
                        <a:t>gelb</a:t>
                      </a:r>
                      <a:endParaRPr lang="de-DE" sz="1600" b="1" dirty="0">
                        <a:solidFill>
                          <a:srgbClr val="FFC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13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4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17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27%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 smtClean="0">
                          <a:effectLst/>
                        </a:rPr>
                        <a:t>(6 Monate)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200" b="1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rgbClr val="FF0000"/>
                          </a:solidFill>
                          <a:effectLst/>
                        </a:rPr>
                        <a:t>rot</a:t>
                      </a:r>
                      <a:endParaRPr lang="de-DE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28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8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36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58%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/>
                      <a:endParaRPr lang="de-DE" sz="1200" b="1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200" b="1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/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200" b="1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200" b="1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62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100%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4334"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ohne Schnupperer, ohne Lehrer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sz="1200" b="1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/>
                      <a:endParaRPr lang="de-DE" sz="1200" b="1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200" b="1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200" b="1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098550" y="3028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620292"/>
              </p:ext>
            </p:extLst>
          </p:nvPr>
        </p:nvGraphicFramePr>
        <p:xfrm>
          <a:off x="539553" y="4293096"/>
          <a:ext cx="8208910" cy="21556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5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85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23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19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61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067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effectLst/>
                        </a:rPr>
                        <a:t>Alle Vereine EDKN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 smtClean="0">
                          <a:effectLst/>
                        </a:rPr>
                        <a:t>SPL /</a:t>
                      </a:r>
                      <a:r>
                        <a:rPr lang="de-DE" sz="1600" baseline="0" dirty="0" smtClean="0">
                          <a:effectLst/>
                        </a:rPr>
                        <a:t> LAPL S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Schüler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Gesamt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Proz.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17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Trainingsstand Segelflug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 smtClean="0">
                          <a:solidFill>
                            <a:srgbClr val="00B050"/>
                          </a:solidFill>
                          <a:effectLst/>
                        </a:rPr>
                        <a:t>grün</a:t>
                      </a:r>
                      <a:endParaRPr lang="de-DE" sz="1600" b="1" dirty="0">
                        <a:solidFill>
                          <a:srgbClr val="00B05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7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6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13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19%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4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800" dirty="0">
                          <a:effectLst/>
                        </a:rPr>
                        <a:t>Stand: 1.10.2015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 smtClean="0">
                          <a:solidFill>
                            <a:srgbClr val="FFC000"/>
                          </a:solidFill>
                          <a:effectLst/>
                        </a:rPr>
                        <a:t>gelb</a:t>
                      </a:r>
                      <a:endParaRPr lang="de-DE" sz="1600" b="1" dirty="0">
                        <a:solidFill>
                          <a:srgbClr val="FFC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5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9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14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21%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effectLst/>
                        </a:rPr>
                        <a:t>(6 Monate)</a:t>
                      </a:r>
                      <a:endParaRPr lang="de-DE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de-DE" sz="1400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 smtClean="0">
                          <a:solidFill>
                            <a:srgbClr val="FF0000"/>
                          </a:solidFill>
                          <a:effectLst/>
                        </a:rPr>
                        <a:t>rot</a:t>
                      </a:r>
                      <a:endParaRPr lang="de-DE" sz="16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28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13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41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60%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463">
                <a:tc>
                  <a:txBody>
                    <a:bodyPr/>
                    <a:lstStyle/>
                    <a:p>
                      <a:endParaRPr lang="de-DE" sz="1400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de-DE" sz="1400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de-DE" sz="1400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de-DE" sz="1400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de-DE" sz="1400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>
                          <a:effectLst/>
                        </a:rPr>
                        <a:t>68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600" b="1" dirty="0" smtClean="0">
                          <a:effectLst/>
                        </a:rPr>
                        <a:t>100%</a:t>
                      </a:r>
                      <a:endParaRPr lang="de-DE" sz="16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063"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</a:rPr>
                        <a:t>ohne Schnupperer, ohne Lehrer</a:t>
                      </a:r>
                      <a:endParaRPr lang="de-DE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 sz="1400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de-DE" sz="1400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de-DE" sz="1400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endParaRPr lang="de-DE" sz="1400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1098550" y="3028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899592" y="1095127"/>
            <a:ext cx="19623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 smtClean="0"/>
              <a:t>Motorflieger</a:t>
            </a:r>
            <a:endParaRPr lang="de-DE" sz="2400" b="1" dirty="0"/>
          </a:p>
        </p:txBody>
      </p:sp>
      <p:sp>
        <p:nvSpPr>
          <p:cNvPr id="12" name="Textfeld 11"/>
          <p:cNvSpPr txBox="1"/>
          <p:nvPr/>
        </p:nvSpPr>
        <p:spPr>
          <a:xfrm>
            <a:off x="899592" y="3933056"/>
            <a:ext cx="19287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b="1" dirty="0" smtClean="0"/>
              <a:t>Segelflieger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281359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imag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66" y="958081"/>
            <a:ext cx="1511300" cy="594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827584" y="4645475"/>
            <a:ext cx="577850" cy="512313"/>
          </a:xfrm>
          <a:prstGeom prst="line">
            <a:avLst/>
          </a:prstGeom>
          <a:noFill/>
          <a:ln w="31750">
            <a:solidFill>
              <a:srgbClr val="00B05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de-DE" dirty="0"/>
          </a:p>
        </p:txBody>
      </p:sp>
      <p:sp>
        <p:nvSpPr>
          <p:cNvPr id="6" name="AutoShape 3"/>
          <p:cNvSpPr>
            <a:spLocks/>
          </p:cNvSpPr>
          <p:nvPr/>
        </p:nvSpPr>
        <p:spPr bwMode="auto">
          <a:xfrm>
            <a:off x="971600" y="4801051"/>
            <a:ext cx="215900" cy="215900"/>
          </a:xfrm>
          <a:custGeom>
            <a:avLst/>
            <a:gdLst>
              <a:gd name="T0" fmla="*/ 107950 w 21600"/>
              <a:gd name="T1" fmla="*/ 107950 h 21600"/>
              <a:gd name="T2" fmla="*/ 107950 w 21600"/>
              <a:gd name="T3" fmla="*/ 107950 h 21600"/>
              <a:gd name="T4" fmla="*/ 107950 w 21600"/>
              <a:gd name="T5" fmla="*/ 107950 h 21600"/>
              <a:gd name="T6" fmla="*/ 107950 w 21600"/>
              <a:gd name="T7" fmla="*/ 10795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25400" cap="flat" cmpd="sng">
            <a:solidFill>
              <a:srgbClr val="00B05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de-DE" dirty="0"/>
          </a:p>
        </p:txBody>
      </p:sp>
      <p:sp>
        <p:nvSpPr>
          <p:cNvPr id="7" name="Line 2"/>
          <p:cNvSpPr>
            <a:spLocks noChangeShapeType="1"/>
          </p:cNvSpPr>
          <p:nvPr/>
        </p:nvSpPr>
        <p:spPr bwMode="auto">
          <a:xfrm flipV="1">
            <a:off x="827584" y="4797424"/>
            <a:ext cx="577850" cy="862013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endParaRPr lang="de-DE" dirty="0"/>
          </a:p>
        </p:txBody>
      </p:sp>
      <p:sp>
        <p:nvSpPr>
          <p:cNvPr id="8" name="AutoShape 3"/>
          <p:cNvSpPr>
            <a:spLocks/>
          </p:cNvSpPr>
          <p:nvPr/>
        </p:nvSpPr>
        <p:spPr bwMode="auto">
          <a:xfrm>
            <a:off x="971600" y="5157788"/>
            <a:ext cx="215900" cy="215900"/>
          </a:xfrm>
          <a:custGeom>
            <a:avLst/>
            <a:gdLst>
              <a:gd name="T0" fmla="*/ 107950 w 21600"/>
              <a:gd name="T1" fmla="*/ 107950 h 21600"/>
              <a:gd name="T2" fmla="*/ 107950 w 21600"/>
              <a:gd name="T3" fmla="*/ 107950 h 21600"/>
              <a:gd name="T4" fmla="*/ 107950 w 21600"/>
              <a:gd name="T5" fmla="*/ 107950 h 21600"/>
              <a:gd name="T6" fmla="*/ 107950 w 21600"/>
              <a:gd name="T7" fmla="*/ 107950 h 21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25400" cap="flat" cmpd="sng">
            <a:solidFill>
              <a:srgbClr val="385D8A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1835696" y="1988840"/>
            <a:ext cx="72662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b="1" dirty="0" smtClean="0"/>
              <a:t>Was können wir für uns daraus ableiten?</a:t>
            </a:r>
            <a:r>
              <a:rPr lang="en-GB" sz="2400" dirty="0" smtClean="0"/>
              <a:t> </a:t>
            </a:r>
            <a:endParaRPr lang="en-GB" sz="2400" dirty="0"/>
          </a:p>
        </p:txBody>
      </p:sp>
      <p:sp>
        <p:nvSpPr>
          <p:cNvPr id="2" name="Textfeld 1"/>
          <p:cNvSpPr txBox="1"/>
          <p:nvPr/>
        </p:nvSpPr>
        <p:spPr>
          <a:xfrm>
            <a:off x="1873024" y="2529770"/>
            <a:ext cx="6083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de-DE" sz="2000" b="1" dirty="0"/>
              <a:t>Wer wenig fliegt sollte die Anzahl der Muster</a:t>
            </a:r>
          </a:p>
          <a:p>
            <a:r>
              <a:rPr lang="de-DE" sz="2000" b="1" dirty="0"/>
              <a:t>    </a:t>
            </a:r>
            <a:r>
              <a:rPr lang="de-DE" sz="2000" b="1" dirty="0" smtClean="0"/>
              <a:t> reduzieren.</a:t>
            </a:r>
            <a:endParaRPr lang="de-DE" sz="2000" b="1" dirty="0"/>
          </a:p>
        </p:txBody>
      </p:sp>
      <p:sp>
        <p:nvSpPr>
          <p:cNvPr id="10" name="Textfeld 9"/>
          <p:cNvSpPr txBox="1"/>
          <p:nvPr/>
        </p:nvSpPr>
        <p:spPr>
          <a:xfrm>
            <a:off x="1880215" y="3316922"/>
            <a:ext cx="54280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de-DE" sz="2000" b="1" dirty="0"/>
              <a:t>Konsequente Nutzung der </a:t>
            </a:r>
            <a:r>
              <a:rPr lang="de-DE" sz="2000" b="1" dirty="0" smtClean="0"/>
              <a:t>Checklisten</a:t>
            </a:r>
            <a:r>
              <a:rPr lang="de-DE" dirty="0" smtClean="0"/>
              <a:t>.</a:t>
            </a:r>
            <a:endParaRPr lang="de-DE" dirty="0"/>
          </a:p>
        </p:txBody>
      </p:sp>
      <p:sp>
        <p:nvSpPr>
          <p:cNvPr id="11" name="Textfeld 10"/>
          <p:cNvSpPr txBox="1"/>
          <p:nvPr/>
        </p:nvSpPr>
        <p:spPr>
          <a:xfrm>
            <a:off x="1879452" y="3820978"/>
            <a:ext cx="58609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de-DE" sz="2000" b="1" dirty="0"/>
              <a:t>Das Flug- und Betriebshandbuch studieren</a:t>
            </a:r>
            <a:r>
              <a:rPr lang="de-DE" sz="2000" b="1" dirty="0" smtClean="0"/>
              <a:t>.</a:t>
            </a:r>
            <a:endParaRPr lang="de-DE" sz="2000" b="1" dirty="0"/>
          </a:p>
        </p:txBody>
      </p:sp>
      <p:sp>
        <p:nvSpPr>
          <p:cNvPr id="12" name="Textfeld 11"/>
          <p:cNvSpPr txBox="1"/>
          <p:nvPr/>
        </p:nvSpPr>
        <p:spPr>
          <a:xfrm>
            <a:off x="1907704" y="4319251"/>
            <a:ext cx="68891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de-DE" sz="2000" b="1" dirty="0"/>
              <a:t>Die 90 Tage Regelung nicht nur für Gastflüge </a:t>
            </a:r>
            <a:r>
              <a:rPr lang="de-DE" sz="2000" b="1" dirty="0" smtClean="0"/>
              <a:t>einhalten.</a:t>
            </a:r>
            <a:endParaRPr lang="de-DE" sz="2000" b="1" dirty="0"/>
          </a:p>
        </p:txBody>
      </p:sp>
      <p:sp>
        <p:nvSpPr>
          <p:cNvPr id="14" name="Textfeld 13"/>
          <p:cNvSpPr txBox="1"/>
          <p:nvPr/>
        </p:nvSpPr>
        <p:spPr>
          <a:xfrm>
            <a:off x="1907704" y="5025370"/>
            <a:ext cx="65150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de-DE" sz="2000" b="1" dirty="0"/>
              <a:t>Öfter eine Auffrischungsschulung mit Fluglehrer </a:t>
            </a:r>
          </a:p>
          <a:p>
            <a:r>
              <a:rPr lang="de-DE" sz="2000" b="1" dirty="0"/>
              <a:t>    </a:t>
            </a:r>
            <a:r>
              <a:rPr lang="de-DE" sz="2000" b="1" dirty="0" smtClean="0"/>
              <a:t> durchführen, nicht nur zur Lizenzverlängerung.</a:t>
            </a:r>
            <a:endParaRPr 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2531129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756060" y="2132856"/>
            <a:ext cx="7344331" cy="1080120"/>
          </a:xfrm>
        </p:spPr>
        <p:txBody>
          <a:bodyPr/>
          <a:lstStyle/>
          <a:p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7. Regeln für das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LEPO-, Winden-  </a:t>
            </a:r>
            <a:b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und </a:t>
            </a: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Rückholfahrzeugfahren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GB" sz="3200" b="1" dirty="0"/>
              <a:t/>
            </a:r>
            <a:br>
              <a:rPr lang="en-GB" sz="3200" b="1" dirty="0"/>
            </a:b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en-GB" sz="3200" b="1" dirty="0"/>
          </a:p>
        </p:txBody>
      </p:sp>
      <p:sp>
        <p:nvSpPr>
          <p:cNvPr id="2" name="Textfeld 1"/>
          <p:cNvSpPr txBox="1"/>
          <p:nvPr/>
        </p:nvSpPr>
        <p:spPr>
          <a:xfrm>
            <a:off x="539552" y="24928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1129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"/>
          <p:cNvSpPr>
            <a:spLocks noGrp="1"/>
          </p:cNvSpPr>
          <p:nvPr>
            <p:ph type="ctrTitle"/>
          </p:nvPr>
        </p:nvSpPr>
        <p:spPr bwMode="auto">
          <a:xfrm>
            <a:off x="323528" y="1268760"/>
            <a:ext cx="2016224" cy="504056"/>
          </a:xfrm>
          <a:custGeom>
            <a:avLst/>
            <a:gdLst>
              <a:gd name="T0" fmla="*/ 4335463 w 21600"/>
              <a:gd name="T1" fmla="*/ 2026444 h 21600"/>
              <a:gd name="T2" fmla="*/ 4335463 w 21600"/>
              <a:gd name="T3" fmla="*/ 2026444 h 21600"/>
              <a:gd name="T4" fmla="*/ 4335463 w 21600"/>
              <a:gd name="T5" fmla="*/ 2026444 h 21600"/>
              <a:gd name="T6" fmla="*/ 4335463 w 21600"/>
              <a:gd name="T7" fmla="*/ 2026444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5719" tIns="45719" rIns="45719" bIns="45719"/>
          <a:lstStyle/>
          <a:p>
            <a:r>
              <a:rPr lang="de-DE" sz="2800" b="1" dirty="0"/>
              <a:t>Agenda</a:t>
            </a:r>
            <a:r>
              <a:rPr lang="de-DE" sz="2800" b="1" dirty="0" smtClean="0"/>
              <a:t>:</a:t>
            </a:r>
            <a:r>
              <a:rPr lang="de-DE" sz="2800" dirty="0" smtClean="0"/>
              <a:t/>
            </a:r>
            <a:br>
              <a:rPr lang="de-DE" sz="2800" dirty="0" smtClean="0"/>
            </a:br>
            <a:endParaRPr lang="de-DE" sz="800" dirty="0"/>
          </a:p>
          <a:p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251520" y="1857018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1. Rückblick Saison 2015 „Fast Zusammenstöße“,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</a:p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Stand 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der F-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Schlepperprobung mit der C42                        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Reinhard</a:t>
            </a:r>
            <a:endParaRPr lang="en-GB" sz="2400" dirty="0"/>
          </a:p>
        </p:txBody>
      </p:sp>
      <p:sp>
        <p:nvSpPr>
          <p:cNvPr id="3" name="Textfeld 2"/>
          <p:cNvSpPr txBox="1"/>
          <p:nvPr/>
        </p:nvSpPr>
        <p:spPr>
          <a:xfrm>
            <a:off x="251520" y="2596842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2. Sprechfunkmeldungen in der Platzrunde Segelflug   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Reinhard</a:t>
            </a:r>
            <a:endParaRPr lang="en-GB" sz="2400" dirty="0"/>
          </a:p>
        </p:txBody>
      </p:sp>
      <p:sp>
        <p:nvSpPr>
          <p:cNvPr id="5" name="Textfeld 4"/>
          <p:cNvSpPr txBox="1"/>
          <p:nvPr/>
        </p:nvSpPr>
        <p:spPr>
          <a:xfrm>
            <a:off x="251520" y="3172906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3. Sprechfunkmeldungen u. neue Platzrunde Motorflug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Wolfgang </a:t>
            </a:r>
            <a:endParaRPr lang="en-GB" sz="1600" dirty="0"/>
          </a:p>
        </p:txBody>
      </p:sp>
      <p:sp>
        <p:nvSpPr>
          <p:cNvPr id="6" name="Textfeld 5"/>
          <p:cNvSpPr txBox="1"/>
          <p:nvPr/>
        </p:nvSpPr>
        <p:spPr>
          <a:xfrm>
            <a:off x="251520" y="3676962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4. Sinnvolle Nutzung der Flarmgeräte                            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Rolf</a:t>
            </a:r>
            <a:endParaRPr lang="en-GB" sz="2000" dirty="0"/>
          </a:p>
        </p:txBody>
      </p:sp>
      <p:sp>
        <p:nvSpPr>
          <p:cNvPr id="8" name="Textfeld 7"/>
          <p:cNvSpPr txBox="1"/>
          <p:nvPr/>
        </p:nvSpPr>
        <p:spPr>
          <a:xfrm>
            <a:off x="251520" y="4181018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5. Gastflugregelung (EASA, UL, BMVI-Leitlinien)          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Wolfgang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/>
          </a:p>
        </p:txBody>
      </p:sp>
      <p:sp>
        <p:nvSpPr>
          <p:cNvPr id="9" name="Textfeld 8"/>
          <p:cNvSpPr txBox="1"/>
          <p:nvPr/>
        </p:nvSpPr>
        <p:spPr>
          <a:xfrm>
            <a:off x="251520" y="4685074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6. Trainingsbarometer und was wir daraus lernen können  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Hans Peter</a:t>
            </a:r>
            <a:endParaRPr lang="en-GB" dirty="0"/>
          </a:p>
        </p:txBody>
      </p:sp>
      <p:sp>
        <p:nvSpPr>
          <p:cNvPr id="10" name="Textfeld 9"/>
          <p:cNvSpPr txBox="1"/>
          <p:nvPr/>
        </p:nvSpPr>
        <p:spPr>
          <a:xfrm>
            <a:off x="251520" y="5261138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7. Regeln für das LEPO und Traktorenfahren                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de-D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Hans Peter</a:t>
            </a:r>
            <a:endParaRPr lang="en-GB" dirty="0"/>
          </a:p>
        </p:txBody>
      </p:sp>
      <p:sp>
        <p:nvSpPr>
          <p:cNvPr id="11" name="Textfeld 10"/>
          <p:cNvSpPr txBox="1"/>
          <p:nvPr/>
        </p:nvSpPr>
        <p:spPr>
          <a:xfrm>
            <a:off x="251520" y="5765194"/>
            <a:ext cx="28344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8. Fragen, </a:t>
            </a: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Diskussion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87353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/>
      <p:bldP spid="5" grpId="0"/>
      <p:bldP spid="6" grpId="0"/>
      <p:bldP spid="8" grpId="0"/>
      <p:bldP spid="9" grpId="0"/>
      <p:bldP spid="10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323528" y="1196752"/>
            <a:ext cx="8568952" cy="2232248"/>
          </a:xfrm>
        </p:spPr>
        <p:txBody>
          <a:bodyPr/>
          <a:lstStyle/>
          <a:p>
            <a:r>
              <a:rPr lang="de-DE" sz="2000" b="1" u="sng" dirty="0"/>
              <a:t>Rückholfahrzeuge</a:t>
            </a:r>
            <a:r>
              <a:rPr lang="de-DE" sz="2000" b="1" u="sng" dirty="0" smtClean="0"/>
              <a:t>:</a:t>
            </a:r>
            <a:r>
              <a:rPr lang="de-DE" sz="1400" b="1" u="sng" dirty="0" smtClean="0"/>
              <a:t/>
            </a:r>
            <a:br>
              <a:rPr lang="de-DE" sz="1400" b="1" u="sng" dirty="0" smtClean="0"/>
            </a:br>
            <a:r>
              <a:rPr lang="de-DE" sz="1000" b="1" dirty="0"/>
              <a:t/>
            </a:r>
            <a:br>
              <a:rPr lang="de-DE" sz="1000" b="1" dirty="0"/>
            </a:br>
            <a:r>
              <a:rPr lang="de-DE" sz="1400" b="1" dirty="0"/>
              <a:t>        </a:t>
            </a:r>
            <a:r>
              <a:rPr lang="de-DE" sz="1800" b="1" dirty="0"/>
              <a:t>Wer darf?</a:t>
            </a:r>
            <a:br>
              <a:rPr lang="de-DE" sz="1800" b="1" dirty="0"/>
            </a:br>
            <a:r>
              <a:rPr lang="de-DE" sz="1800" b="1" dirty="0"/>
              <a:t>            - Scheinpiloten</a:t>
            </a:r>
            <a:br>
              <a:rPr lang="de-DE" sz="1800" b="1" dirty="0"/>
            </a:br>
            <a:r>
              <a:rPr lang="de-DE" sz="1800" b="1" dirty="0"/>
              <a:t>            - Flugschüler mit Alleinflug</a:t>
            </a:r>
            <a:br>
              <a:rPr lang="de-DE" sz="1800" b="1" dirty="0"/>
            </a:br>
            <a:r>
              <a:rPr lang="de-DE" sz="1800" b="1" dirty="0"/>
              <a:t>            - Flugschüler ohne Alleinflug jedoch mit theoretischer „A“- Prüfung </a:t>
            </a:r>
            <a:r>
              <a:rPr lang="de-DE" sz="1800" b="1" dirty="0" smtClean="0"/>
              <a:t> </a:t>
            </a:r>
            <a:br>
              <a:rPr lang="de-DE" sz="1800" b="1" dirty="0" smtClean="0"/>
            </a:br>
            <a:r>
              <a:rPr lang="de-DE" sz="1800" b="1" dirty="0"/>
              <a:t> </a:t>
            </a:r>
            <a:r>
              <a:rPr lang="de-DE" sz="1800" b="1" dirty="0" smtClean="0"/>
              <a:t>             mit Erlaubnis vom  </a:t>
            </a:r>
            <a:r>
              <a:rPr lang="de-DE" sz="1800" b="1" dirty="0"/>
              <a:t>Fluglehrer</a:t>
            </a:r>
            <a:r>
              <a:rPr lang="de-DE" sz="1800" dirty="0"/>
              <a:t> </a:t>
            </a:r>
            <a:br>
              <a:rPr lang="de-DE" sz="1800" dirty="0"/>
            </a:br>
            <a:r>
              <a:rPr lang="de-DE" sz="1400" b="1" dirty="0"/>
              <a:t>           </a:t>
            </a:r>
            <a:r>
              <a:rPr lang="de-DE" sz="1800" b="1" dirty="0" smtClean="0"/>
              <a:t>=&gt; </a:t>
            </a:r>
            <a:r>
              <a:rPr lang="de-DE" sz="1800" b="1" dirty="0"/>
              <a:t>Einweisung durch erfahrenen Scheinpiloten oder </a:t>
            </a:r>
            <a:r>
              <a:rPr lang="de-DE" sz="1800" b="1" dirty="0" smtClean="0"/>
              <a:t>Fluglehrer</a:t>
            </a:r>
            <a:r>
              <a:rPr lang="de-DE" sz="1400" b="1" dirty="0" smtClean="0"/>
              <a:t/>
            </a:r>
            <a:br>
              <a:rPr lang="de-DE" sz="1400" b="1" dirty="0" smtClean="0"/>
            </a:br>
            <a:r>
              <a:rPr lang="de-DE" sz="1000" dirty="0"/>
              <a:t/>
            </a:r>
            <a:br>
              <a:rPr lang="de-DE" sz="1000" dirty="0"/>
            </a:br>
            <a:endParaRPr lang="en-GB" dirty="0"/>
          </a:p>
        </p:txBody>
      </p:sp>
      <p:sp>
        <p:nvSpPr>
          <p:cNvPr id="2" name="Textfeld 1"/>
          <p:cNvSpPr txBox="1"/>
          <p:nvPr/>
        </p:nvSpPr>
        <p:spPr>
          <a:xfrm>
            <a:off x="359296" y="3356992"/>
            <a:ext cx="7838556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u="sng" dirty="0"/>
              <a:t>Lepo:</a:t>
            </a:r>
            <a:r>
              <a:rPr lang="de-DE" b="1" dirty="0"/>
              <a:t/>
            </a:r>
            <a:br>
              <a:rPr lang="de-DE" b="1" dirty="0"/>
            </a:br>
            <a:r>
              <a:rPr lang="de-DE" sz="1100" b="1" dirty="0"/>
              <a:t/>
            </a:r>
            <a:br>
              <a:rPr lang="de-DE" sz="1100" b="1" dirty="0"/>
            </a:br>
            <a:r>
              <a:rPr lang="de-DE" b="1" dirty="0"/>
              <a:t>        Wer darf?</a:t>
            </a:r>
            <a:br>
              <a:rPr lang="de-DE" b="1" dirty="0"/>
            </a:br>
            <a:r>
              <a:rPr lang="de-DE" b="1" dirty="0"/>
              <a:t>            - Scheinpiloten</a:t>
            </a:r>
            <a:br>
              <a:rPr lang="de-DE" b="1" dirty="0"/>
            </a:br>
            <a:r>
              <a:rPr lang="de-DE" sz="1100" b="1" dirty="0"/>
              <a:t>                 </a:t>
            </a:r>
            <a:r>
              <a:rPr lang="de-DE" sz="1100" b="1" dirty="0" smtClean="0"/>
              <a:t>   </a:t>
            </a:r>
            <a:r>
              <a:rPr lang="de-DE" b="1" dirty="0" smtClean="0"/>
              <a:t>- </a:t>
            </a:r>
            <a:r>
              <a:rPr lang="de-DE" b="1" dirty="0"/>
              <a:t>Flugschüler (mind. 15 Jahre alt) mit der A-Prüfung</a:t>
            </a:r>
            <a:r>
              <a:rPr lang="de-DE" sz="1100" b="1" dirty="0"/>
              <a:t/>
            </a:r>
            <a:br>
              <a:rPr lang="de-DE" sz="1100" b="1" dirty="0"/>
            </a:br>
            <a:r>
              <a:rPr lang="de-DE" dirty="0"/>
              <a:t>         </a:t>
            </a:r>
            <a:r>
              <a:rPr lang="de-DE" b="1" dirty="0" smtClean="0"/>
              <a:t>=&gt; </a:t>
            </a:r>
            <a:r>
              <a:rPr lang="de-DE" b="1" dirty="0"/>
              <a:t>Einweisung durch erfahrenen Windenfahrer oder </a:t>
            </a:r>
            <a:r>
              <a:rPr lang="de-DE" b="1" dirty="0" smtClean="0"/>
              <a:t>Fluglehrer</a:t>
            </a:r>
            <a:endParaRPr lang="en-GB" dirty="0"/>
          </a:p>
        </p:txBody>
      </p:sp>
      <p:sp>
        <p:nvSpPr>
          <p:cNvPr id="4" name="Textfeld 3"/>
          <p:cNvSpPr txBox="1"/>
          <p:nvPr/>
        </p:nvSpPr>
        <p:spPr>
          <a:xfrm>
            <a:off x="323528" y="5013176"/>
            <a:ext cx="8738290" cy="16773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b="1" u="sng" dirty="0"/>
              <a:t>Windenfahrer:</a:t>
            </a:r>
            <a:r>
              <a:rPr lang="de-DE" b="1" u="sng" dirty="0"/>
              <a:t/>
            </a:r>
            <a:br>
              <a:rPr lang="de-DE" b="1" u="sng" dirty="0"/>
            </a:br>
            <a:r>
              <a:rPr lang="de-DE" sz="1100" dirty="0"/>
              <a:t/>
            </a:r>
            <a:br>
              <a:rPr lang="de-DE" sz="1100" dirty="0"/>
            </a:br>
            <a:r>
              <a:rPr lang="de-DE" b="1" dirty="0"/>
              <a:t>         Wer darf?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            </a:t>
            </a:r>
            <a:r>
              <a:rPr lang="de-DE" b="1" dirty="0"/>
              <a:t>- Scheinpiloten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            </a:t>
            </a:r>
            <a:r>
              <a:rPr lang="de-DE" b="1" dirty="0"/>
              <a:t>- Flugschüler (mind. 16 Jahre alt) mit </a:t>
            </a:r>
            <a:r>
              <a:rPr lang="de-DE" b="1" dirty="0" smtClean="0"/>
              <a:t>prakt. </a:t>
            </a:r>
            <a:r>
              <a:rPr lang="de-DE" b="1" dirty="0"/>
              <a:t>und </a:t>
            </a:r>
            <a:r>
              <a:rPr lang="de-DE" b="1" dirty="0" smtClean="0"/>
              <a:t>theor. </a:t>
            </a:r>
            <a:r>
              <a:rPr lang="de-DE" b="1" dirty="0"/>
              <a:t>„B“- Prüfung     </a:t>
            </a:r>
            <a:r>
              <a:rPr lang="de-DE" dirty="0"/>
              <a:t/>
            </a:r>
            <a:br>
              <a:rPr lang="de-DE" dirty="0"/>
            </a:br>
            <a:r>
              <a:rPr lang="de-DE" dirty="0"/>
              <a:t>        </a:t>
            </a:r>
            <a:r>
              <a:rPr lang="de-DE" dirty="0" smtClean="0"/>
              <a:t> </a:t>
            </a:r>
            <a:r>
              <a:rPr lang="de-DE" b="1" dirty="0" smtClean="0"/>
              <a:t>=&gt; </a:t>
            </a:r>
            <a:r>
              <a:rPr lang="de-DE" b="1" dirty="0"/>
              <a:t>Einweisung durch </a:t>
            </a:r>
            <a:r>
              <a:rPr lang="de-DE" b="1" u="sng" dirty="0"/>
              <a:t>erfahrenen Windenfahrer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8167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8. Fragen, Diskussion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2531129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672711"/>
              </p:ext>
            </p:extLst>
          </p:nvPr>
        </p:nvGraphicFramePr>
        <p:xfrm>
          <a:off x="395537" y="1497723"/>
          <a:ext cx="8424935" cy="48836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892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48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48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48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48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2140">
                <a:tc gridSpan="7">
                  <a:txBody>
                    <a:bodyPr/>
                    <a:lstStyle/>
                    <a:p>
                      <a:pPr algn="l" fontAlgn="b"/>
                      <a:r>
                        <a:rPr lang="de-DE" sz="1800" b="1" u="none" strike="noStrike" dirty="0">
                          <a:effectLst/>
                        </a:rPr>
                        <a:t>Ereignisse in der Zivilluftfahrt in Deutschland und mit in Deutschland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140">
                <a:tc gridSpan="6">
                  <a:txBody>
                    <a:bodyPr/>
                    <a:lstStyle/>
                    <a:p>
                      <a:pPr algn="l" fontAlgn="b"/>
                      <a:r>
                        <a:rPr lang="de-DE" sz="1800" b="1" u="none" strike="noStrike" dirty="0">
                          <a:effectLst/>
                        </a:rPr>
                        <a:t>zugelassenen Luftfahrzeugen im Ausland Zeitraum: 2014 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 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852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u="none" strike="noStrike" dirty="0">
                          <a:effectLst/>
                        </a:rPr>
                        <a:t> 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1" u="none" strike="noStrike" dirty="0">
                          <a:effectLst/>
                        </a:rPr>
                        <a:t>Schwere Störungen (gesamt)</a:t>
                      </a:r>
                      <a:endParaRPr lang="de-DE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1" u="none" strike="noStrike" dirty="0">
                          <a:effectLst/>
                        </a:rPr>
                        <a:t>Unfälle (gesamt)</a:t>
                      </a:r>
                      <a:endParaRPr lang="de-DE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1" u="none" strike="noStrike" dirty="0">
                          <a:effectLst/>
                        </a:rPr>
                        <a:t>Unfälle mit schwer Verletzten</a:t>
                      </a:r>
                      <a:endParaRPr lang="de-DE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1" u="none" strike="noStrike" dirty="0">
                          <a:effectLst/>
                        </a:rPr>
                        <a:t>Anzahl der schwer Verletzten</a:t>
                      </a:r>
                      <a:endParaRPr lang="de-DE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1" u="none" strike="noStrike" dirty="0">
                          <a:effectLst/>
                        </a:rPr>
                        <a:t>Unfälle mit tödlich Verletzten</a:t>
                      </a:r>
                      <a:endParaRPr lang="de-DE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200" b="1" u="none" strike="noStrike" dirty="0">
                          <a:effectLst/>
                        </a:rPr>
                        <a:t>Anzahl der tödlich Verletzten</a:t>
                      </a:r>
                      <a:endParaRPr lang="de-DE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6034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u="none" strike="noStrike" dirty="0">
                          <a:effectLst/>
                        </a:rPr>
                        <a:t>Flugzeuge &gt; 5,7 t</a:t>
                      </a:r>
                      <a:endParaRPr lang="de-DE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11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(15)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5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(3)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0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(1)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0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(1)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1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(0)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2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(0)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u="none" strike="noStrike" dirty="0">
                          <a:effectLst/>
                        </a:rPr>
                        <a:t>Flugzeuge 2,0 – 5,7 t</a:t>
                      </a:r>
                      <a:endParaRPr lang="de-DE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0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(0)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3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(3)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0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(0)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0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(0)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1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(1)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4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(4)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4510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Flugzeuge bis 2,0 t</a:t>
                      </a:r>
                      <a:endParaRPr lang="de-DE" sz="24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b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(0)</a:t>
                      </a:r>
                      <a:endParaRPr lang="de-DE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54</a:t>
                      </a:r>
                      <a:b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(57)</a:t>
                      </a:r>
                      <a:endParaRPr lang="de-DE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b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(7)</a:t>
                      </a:r>
                      <a:endParaRPr lang="de-DE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b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(10)</a:t>
                      </a:r>
                      <a:endParaRPr lang="de-DE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b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(8)</a:t>
                      </a:r>
                      <a:endParaRPr lang="de-DE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b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de-DE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(18)</a:t>
                      </a:r>
                      <a:endParaRPr lang="de-DE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8802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u="none" strike="noStrike" dirty="0">
                          <a:effectLst/>
                        </a:rPr>
                        <a:t>Hubschrauber</a:t>
                      </a:r>
                      <a:endParaRPr lang="de-DE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1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(1)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11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(9)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1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(3)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1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(7)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1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(3)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3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(4)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4510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1" u="none" strike="noStrike" dirty="0">
                          <a:effectLst/>
                        </a:rPr>
                        <a:t>Reisemotorsegler</a:t>
                      </a:r>
                      <a:endParaRPr lang="de-DE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600" b="1" u="none" strike="noStrike" dirty="0">
                          <a:effectLst/>
                        </a:rPr>
                        <a:t>0</a:t>
                      </a:r>
                      <a:br>
                        <a:rPr lang="de-DE" sz="1600" b="1" u="none" strike="noStrike" dirty="0">
                          <a:effectLst/>
                        </a:rPr>
                      </a:br>
                      <a:r>
                        <a:rPr lang="de-DE" sz="1600" b="1" u="none" strike="noStrike" dirty="0">
                          <a:effectLst/>
                        </a:rPr>
                        <a:t>(0)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600" b="1" u="none" strike="noStrike" dirty="0">
                          <a:effectLst/>
                        </a:rPr>
                        <a:t>8</a:t>
                      </a:r>
                      <a:br>
                        <a:rPr lang="de-DE" sz="1600" b="1" u="none" strike="noStrike" dirty="0">
                          <a:effectLst/>
                        </a:rPr>
                      </a:br>
                      <a:r>
                        <a:rPr lang="de-DE" sz="1600" b="1" u="none" strike="noStrike" dirty="0">
                          <a:effectLst/>
                        </a:rPr>
                        <a:t>(13)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600" b="1" u="none" strike="noStrike" dirty="0">
                          <a:effectLst/>
                        </a:rPr>
                        <a:t>1</a:t>
                      </a:r>
                      <a:br>
                        <a:rPr lang="de-DE" sz="1600" b="1" u="none" strike="noStrike" dirty="0">
                          <a:effectLst/>
                        </a:rPr>
                      </a:br>
                      <a:r>
                        <a:rPr lang="de-DE" sz="1600" b="1" u="none" strike="noStrike" dirty="0">
                          <a:effectLst/>
                        </a:rPr>
                        <a:t>(3)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600" b="1" u="none" strike="noStrike" dirty="0">
                          <a:effectLst/>
                        </a:rPr>
                        <a:t>1</a:t>
                      </a:r>
                      <a:br>
                        <a:rPr lang="de-DE" sz="1600" b="1" u="none" strike="noStrike" dirty="0">
                          <a:effectLst/>
                        </a:rPr>
                      </a:br>
                      <a:r>
                        <a:rPr lang="de-DE" sz="1600" b="1" u="none" strike="noStrike" dirty="0">
                          <a:effectLst/>
                        </a:rPr>
                        <a:t>(4)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600" b="1" u="none" strike="noStrike" dirty="0">
                          <a:effectLst/>
                        </a:rPr>
                        <a:t>1</a:t>
                      </a:r>
                      <a:br>
                        <a:rPr lang="de-DE" sz="1600" b="1" u="none" strike="noStrike" dirty="0">
                          <a:effectLst/>
                        </a:rPr>
                      </a:br>
                      <a:r>
                        <a:rPr lang="de-DE" sz="1600" b="1" u="none" strike="noStrike" dirty="0">
                          <a:effectLst/>
                        </a:rPr>
                        <a:t>(0)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600" b="1" u="none" strike="noStrike" dirty="0">
                          <a:effectLst/>
                        </a:rPr>
                        <a:t>1</a:t>
                      </a:r>
                      <a:br>
                        <a:rPr lang="de-DE" sz="1600" b="1" u="none" strike="noStrike" dirty="0">
                          <a:effectLst/>
                        </a:rPr>
                      </a:br>
                      <a:r>
                        <a:rPr lang="de-DE" sz="1600" b="1" u="none" strike="noStrike" dirty="0">
                          <a:effectLst/>
                        </a:rPr>
                        <a:t>(0)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3573">
                <a:tc>
                  <a:txBody>
                    <a:bodyPr/>
                    <a:lstStyle/>
                    <a:p>
                      <a:pPr algn="l" fontAlgn="ctr"/>
                      <a:r>
                        <a:rPr lang="de-DE" sz="1600" b="1" u="none" strike="noStrike" dirty="0">
                          <a:effectLst/>
                        </a:rPr>
                        <a:t>Segelflugzeuge (auch mit Hilfsantrieb)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800" b="1" u="none" strike="noStrike" dirty="0">
                          <a:effectLst/>
                        </a:rPr>
                        <a:t>0</a:t>
                      </a:r>
                      <a:br>
                        <a:rPr lang="de-DE" sz="1800" b="1" u="none" strike="noStrike" dirty="0">
                          <a:effectLst/>
                        </a:rPr>
                      </a:br>
                      <a:r>
                        <a:rPr lang="de-DE" sz="1800" b="1" u="none" strike="noStrike" dirty="0">
                          <a:effectLst/>
                        </a:rPr>
                        <a:t>(0)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800" b="1" u="none" strike="noStrike" dirty="0">
                          <a:effectLst/>
                        </a:rPr>
                        <a:t>64</a:t>
                      </a:r>
                      <a:br>
                        <a:rPr lang="de-DE" sz="1800" b="1" u="none" strike="noStrike" dirty="0">
                          <a:effectLst/>
                        </a:rPr>
                      </a:br>
                      <a:r>
                        <a:rPr lang="de-DE" sz="1800" b="1" u="none" strike="noStrike" dirty="0">
                          <a:effectLst/>
                        </a:rPr>
                        <a:t>(64)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800" b="1" u="none" strike="noStrike" dirty="0">
                          <a:effectLst/>
                        </a:rPr>
                        <a:t>11</a:t>
                      </a:r>
                      <a:br>
                        <a:rPr lang="de-DE" sz="1800" b="1" u="none" strike="noStrike" dirty="0">
                          <a:effectLst/>
                        </a:rPr>
                      </a:br>
                      <a:r>
                        <a:rPr lang="de-DE" sz="1800" b="1" u="none" strike="noStrike" dirty="0">
                          <a:effectLst/>
                        </a:rPr>
                        <a:t>(10)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800" b="1" u="none" strike="noStrike" dirty="0">
                          <a:effectLst/>
                        </a:rPr>
                        <a:t>14</a:t>
                      </a:r>
                      <a:br>
                        <a:rPr lang="de-DE" sz="1800" b="1" u="none" strike="noStrike" dirty="0">
                          <a:effectLst/>
                        </a:rPr>
                      </a:br>
                      <a:r>
                        <a:rPr lang="de-DE" sz="1800" b="1" u="none" strike="noStrike" dirty="0">
                          <a:effectLst/>
                        </a:rPr>
                        <a:t>(10)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800" b="1" u="none" strike="noStrike" dirty="0">
                          <a:effectLst/>
                        </a:rPr>
                        <a:t>6</a:t>
                      </a:r>
                      <a:br>
                        <a:rPr lang="de-DE" sz="1800" b="1" u="none" strike="noStrike" dirty="0">
                          <a:effectLst/>
                        </a:rPr>
                      </a:br>
                      <a:r>
                        <a:rPr lang="de-DE" sz="1800" b="1" u="none" strike="noStrike" dirty="0">
                          <a:effectLst/>
                        </a:rPr>
                        <a:t>(5)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800" b="1" u="none" strike="noStrike" dirty="0">
                          <a:effectLst/>
                        </a:rPr>
                        <a:t>8</a:t>
                      </a:r>
                      <a:br>
                        <a:rPr lang="de-DE" sz="1800" b="1" u="none" strike="noStrike" dirty="0">
                          <a:effectLst/>
                        </a:rPr>
                      </a:br>
                      <a:r>
                        <a:rPr lang="de-DE" sz="1800" b="1" u="none" strike="noStrike" dirty="0">
                          <a:effectLst/>
                        </a:rPr>
                        <a:t>(6)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0055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u="none" strike="noStrike" dirty="0">
                          <a:effectLst/>
                        </a:rPr>
                        <a:t>Freiballone</a:t>
                      </a:r>
                      <a:endParaRPr lang="de-DE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0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(3)</a:t>
                      </a:r>
                      <a:endParaRPr lang="de-D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2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(12)</a:t>
                      </a:r>
                      <a:endParaRPr lang="de-D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1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(10)</a:t>
                      </a:r>
                      <a:endParaRPr lang="de-D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2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(10)</a:t>
                      </a:r>
                      <a:endParaRPr lang="de-D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0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(0)</a:t>
                      </a:r>
                      <a:endParaRPr lang="de-D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0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(0)</a:t>
                      </a:r>
                      <a:endParaRPr lang="de-D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u="none" strike="noStrike" dirty="0">
                          <a:effectLst/>
                        </a:rPr>
                        <a:t>Sonstige LFZ-Arten</a:t>
                      </a:r>
                      <a:endParaRPr lang="de-DE" sz="9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1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(1)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9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(15)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4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(4)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4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(6)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5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(10)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8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(16)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3272">
                <a:tc>
                  <a:txBody>
                    <a:bodyPr/>
                    <a:lstStyle/>
                    <a:p>
                      <a:pPr algn="l" fontAlgn="ctr"/>
                      <a:r>
                        <a:rPr lang="de-DE" sz="900" u="none" strike="noStrike" dirty="0">
                          <a:effectLst/>
                        </a:rPr>
                        <a:t>Summe</a:t>
                      </a:r>
                      <a:endParaRPr lang="de-DE" sz="9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14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(20)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135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(155)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16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(33)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20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(43)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18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(25)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de-DE" sz="1000" u="none" strike="noStrike" dirty="0">
                          <a:effectLst/>
                        </a:rPr>
                        <a:t>32</a:t>
                      </a:r>
                      <a:br>
                        <a:rPr lang="de-DE" sz="1000" u="none" strike="noStrike" dirty="0">
                          <a:effectLst/>
                        </a:rPr>
                      </a:br>
                      <a:r>
                        <a:rPr lang="de-DE" sz="1000" u="none" strike="noStrike" dirty="0">
                          <a:effectLst/>
                        </a:rPr>
                        <a:t>(45)</a:t>
                      </a:r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9712">
                <a:tc gridSpan="2">
                  <a:txBody>
                    <a:bodyPr/>
                    <a:lstStyle/>
                    <a:p>
                      <a:pPr algn="l" fontAlgn="t"/>
                      <a:r>
                        <a:rPr lang="de-DE" sz="1000" b="1" u="none" strike="noStrike" dirty="0">
                          <a:effectLst/>
                        </a:rPr>
                        <a:t>(Vorjahreszahlen in Klammern)</a:t>
                      </a:r>
                      <a:endParaRPr lang="de-DE" sz="10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endParaRPr lang="de-DE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6" name="Grafik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009" y="2132856"/>
            <a:ext cx="1071687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Gerade Verbindung mit Pfeil 6"/>
          <p:cNvCxnSpPr/>
          <p:nvPr/>
        </p:nvCxnSpPr>
        <p:spPr>
          <a:xfrm>
            <a:off x="2347367" y="3526532"/>
            <a:ext cx="352425" cy="190500"/>
          </a:xfrm>
          <a:prstGeom prst="straightConnector1">
            <a:avLst/>
          </a:prstGeom>
          <a:ln w="38100">
            <a:solidFill>
              <a:srgbClr val="0C981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>
            <a:off x="2290217" y="4379962"/>
            <a:ext cx="409575" cy="28575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 Verbindung mit Pfeil 8"/>
          <p:cNvCxnSpPr/>
          <p:nvPr/>
        </p:nvCxnSpPr>
        <p:spPr>
          <a:xfrm flipV="1">
            <a:off x="2261642" y="4817343"/>
            <a:ext cx="438150" cy="12382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04215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467544" y="2130425"/>
            <a:ext cx="8568952" cy="1946647"/>
          </a:xfrm>
        </p:spPr>
        <p:txBody>
          <a:bodyPr/>
          <a:lstStyle/>
          <a:p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1. Rückblick Saison 2015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Fast Zusammenstöße“,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Stand </a:t>
            </a: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der F- Schlepp Erprobung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mit </a:t>
            </a: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der C42</a:t>
            </a:r>
            <a:b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3057138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2. Sprechfunkmeldungen in der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b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Platzrunde </a:t>
            </a: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Segelflug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2531129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3. Sprechfunkmeldungen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und neue     </a:t>
            </a:r>
            <a:b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Platzrunde </a:t>
            </a: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Motorflug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3057138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4. Sinnvolle Nutzung der Flarmgeräte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2540661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5. Gastflugregelung (EASA, UL,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BMVI- </a:t>
            </a:r>
            <a:b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Leitlinien</a:t>
            </a: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25406613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6. Trainingsbarometer und was wir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für uns daraus ableiten </a:t>
            </a:r>
            <a:r>
              <a:rPr lang="de-DE" sz="3200" b="1" dirty="0">
                <a:latin typeface="Arial" panose="020B0604020202020204" pitchFamily="34" charset="0"/>
                <a:cs typeface="Arial" panose="020B0604020202020204" pitchFamily="34" charset="0"/>
              </a:rPr>
              <a:t>können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2947017721"/>
      </p:ext>
    </p:extLst>
  </p:cSld>
  <p:clrMapOvr>
    <a:masterClrMapping/>
  </p:clrMapOvr>
</p:sld>
</file>

<file path=ppt/theme/theme1.xml><?xml version="1.0" encoding="utf-8"?>
<a:theme xmlns:a="http://schemas.openxmlformats.org/drawingml/2006/main" name="1_Larissa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FF00FF"/>
      </a:folHlink>
    </a:clrScheme>
    <a:fontScheme name="Larissa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4F81BD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45720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  <a:ea typeface="Trebuchet MS" pitchFamily="34" charset="0"/>
            <a:cs typeface="Trebuchet MS" pitchFamily="34" charset="0"/>
            <a:sym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4F81BD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457200" marR="0" indent="0" algn="l" defTabSz="9144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rebuchet MS" pitchFamily="34" charset="0"/>
            <a:ea typeface="Trebuchet MS" pitchFamily="34" charset="0"/>
            <a:cs typeface="Trebuchet MS" pitchFamily="34" charset="0"/>
            <a:sym typeface="Trebuchet MS" pitchFamily="34" charset="0"/>
          </a:defRPr>
        </a:defPPr>
      </a:lst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541</Words>
  <Application>Microsoft Office PowerPoint</Application>
  <PresentationFormat>Bildschirmpräsentation (4:3)</PresentationFormat>
  <Paragraphs>182</Paragraphs>
  <Slides>21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8" baseType="lpstr">
      <vt:lpstr>Arial</vt:lpstr>
      <vt:lpstr>Calibri</vt:lpstr>
      <vt:lpstr>Courier New</vt:lpstr>
      <vt:lpstr>Helvetica</vt:lpstr>
      <vt:lpstr>Times New Roman</vt:lpstr>
      <vt:lpstr>Trebuchet MS Bold</vt:lpstr>
      <vt:lpstr>1_Larissa</vt:lpstr>
      <vt:lpstr>Herzlich willkommen  zum Sicherheitsbriefing  2016</vt:lpstr>
      <vt:lpstr>Agenda:        </vt:lpstr>
      <vt:lpstr>PowerPoint-Präsentation</vt:lpstr>
      <vt:lpstr>1. Rückblick Saison 2015    „Fast Zusammenstöße“,      Stand der F- Schlepp Erprobung      mit der C42     </vt:lpstr>
      <vt:lpstr>2. Sprechfunkmeldungen in der         Platzrunde Segelflug</vt:lpstr>
      <vt:lpstr>3. Sprechfunkmeldungen und neue          Platzrunde Motorflug</vt:lpstr>
      <vt:lpstr>4. Sinnvolle Nutzung der Flarmgeräte</vt:lpstr>
      <vt:lpstr>5. Gastflugregelung (EASA, UL, BMVI-      Leitlinien)</vt:lpstr>
      <vt:lpstr>6. Trainingsbarometer und was wir        für uns daraus ableiten können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7. Regeln für das LEPO-, Winden-       und Rückholfahrzeugfahren            </vt:lpstr>
      <vt:lpstr>Rückholfahrzeuge:          Wer darf?             - Scheinpiloten             - Flugschüler mit Alleinflug             - Flugschüler ohne Alleinflug jedoch mit theoretischer „A“- Prüfung                 mit Erlaubnis vom  Fluglehrer             =&gt; Einweisung durch erfahrenen Scheinpiloten oder Fluglehrer  </vt:lpstr>
      <vt:lpstr>8. Fragen, Diskussion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Hans Peter Fort</dc:creator>
  <cp:lastModifiedBy>Reinhard Hagen</cp:lastModifiedBy>
  <cp:revision>29</cp:revision>
  <dcterms:created xsi:type="dcterms:W3CDTF">2016-01-10T17:48:46Z</dcterms:created>
  <dcterms:modified xsi:type="dcterms:W3CDTF">2016-02-11T14:51:28Z</dcterms:modified>
</cp:coreProperties>
</file>