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64" r:id="rId5"/>
    <p:sldId id="266" r:id="rId6"/>
    <p:sldId id="268" r:id="rId7"/>
    <p:sldId id="258" r:id="rId8"/>
    <p:sldId id="256" r:id="rId9"/>
    <p:sldId id="257" r:id="rId10"/>
    <p:sldId id="260" r:id="rId11"/>
    <p:sldId id="261" r:id="rId12"/>
    <p:sldId id="267" r:id="rId13"/>
    <p:sldId id="272" r:id="rId14"/>
    <p:sldId id="273" r:id="rId15"/>
    <p:sldId id="269" r:id="rId16"/>
    <p:sldId id="270" r:id="rId17"/>
    <p:sldId id="271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17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085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4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"/>
          <p:cNvSpPr>
            <a:spLocks/>
          </p:cNvSpPr>
          <p:nvPr userDrawn="1"/>
        </p:nvSpPr>
        <p:spPr bwMode="auto">
          <a:xfrm>
            <a:off x="1601341" y="47395"/>
            <a:ext cx="4191000" cy="496888"/>
          </a:xfrm>
          <a:custGeom>
            <a:avLst/>
            <a:gdLst>
              <a:gd name="T0" fmla="*/ 2095500 w 21600"/>
              <a:gd name="T1" fmla="*/ 248444 h 21600"/>
              <a:gd name="T2" fmla="*/ 2095500 w 21600"/>
              <a:gd name="T3" fmla="*/ 248444 h 21600"/>
              <a:gd name="T4" fmla="*/ 2095500 w 21600"/>
              <a:gd name="T5" fmla="*/ 248444 h 21600"/>
              <a:gd name="T6" fmla="*/ 2095500 w 21600"/>
              <a:gd name="T7" fmla="*/ 2484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r>
              <a:rPr lang="de-DE" sz="2800" b="1" dirty="0"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Sicherheitsbriefing </a:t>
            </a:r>
            <a:r>
              <a:rPr lang="de-DE" sz="2800" b="1" dirty="0" smtClean="0"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rPr>
              <a:t>2016</a:t>
            </a:r>
            <a:endParaRPr lang="de-DE" dirty="0"/>
          </a:p>
        </p:txBody>
      </p:sp>
      <p:pic>
        <p:nvPicPr>
          <p:cNvPr id="8" name="Picture 2" descr="ima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41" y="47395"/>
            <a:ext cx="11080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ima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453" y="141057"/>
            <a:ext cx="17430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imag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28" y="41045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20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6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03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45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65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4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557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414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579C-0E0C-499B-A8D8-27C91A4F074C}" type="datetimeFigureOut">
              <a:rPr lang="de-DE" smtClean="0"/>
              <a:t>25.01.2016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96357-FC24-4680-B368-A8EF56FFB0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5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-7zVWmoxxtFM/UhocfREb7DI/AAAAAAAANso/tdjfzzgEBRM/s1024-Ic42/DSC_1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12" y="1161704"/>
            <a:ext cx="8172401" cy="552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764770" y="5262765"/>
            <a:ext cx="10273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dirty="0" smtClean="0"/>
              <a:t>Kollisionsgefahr im Windenstart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248009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 smtClean="0"/>
              <a:t>Gefahrenabwehr 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4"/>
            <a:ext cx="10515600" cy="47656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 smtClean="0"/>
              <a:t>Maßnahmen zur Verbesserung der Sicherheit</a:t>
            </a:r>
          </a:p>
          <a:p>
            <a:r>
              <a:rPr lang="de-DE" dirty="0" smtClean="0"/>
              <a:t>Starthelfer: Rundumblick wichtig-Arm erst hoch, wenn Anflug und Luftraum frei ist</a:t>
            </a:r>
          </a:p>
          <a:p>
            <a:r>
              <a:rPr lang="de-DE" dirty="0" smtClean="0"/>
              <a:t>Startleiter: Luftraumcheck schon vor dem Fertigmelden per Funk</a:t>
            </a:r>
          </a:p>
          <a:p>
            <a:r>
              <a:rPr lang="de-DE" dirty="0" smtClean="0"/>
              <a:t>Pilot: Checklistenpunkt: „Startstrecke und Luftraum frei“ wie alle Punkte gründlich prüfen</a:t>
            </a:r>
          </a:p>
          <a:p>
            <a:r>
              <a:rPr lang="de-DE" dirty="0" smtClean="0"/>
              <a:t>Funkmeldung Pilot: </a:t>
            </a:r>
            <a:r>
              <a:rPr lang="de-DE" dirty="0" smtClean="0"/>
              <a:t>„Wipperfürth &lt;Kennzeichen</a:t>
            </a:r>
            <a:r>
              <a:rPr lang="de-DE" dirty="0" smtClean="0"/>
              <a:t>&gt; an der Winde startklar“</a:t>
            </a:r>
          </a:p>
          <a:p>
            <a:r>
              <a:rPr lang="de-DE" dirty="0" smtClean="0"/>
              <a:t>Startleiter prüft die Schleppstrecke, Luftraum und Anflug</a:t>
            </a:r>
          </a:p>
          <a:p>
            <a:r>
              <a:rPr lang="de-DE" dirty="0" smtClean="0"/>
              <a:t>Telefonmeldung: „&lt;Muster&gt; ein/doppelsitzig am Hallen/</a:t>
            </a:r>
            <a:r>
              <a:rPr lang="de-DE" dirty="0" err="1" smtClean="0"/>
              <a:t>Waldseil</a:t>
            </a:r>
            <a:r>
              <a:rPr lang="de-DE" dirty="0" smtClean="0"/>
              <a:t> startklar, </a:t>
            </a:r>
            <a:r>
              <a:rPr lang="de-DE" dirty="0" smtClean="0">
                <a:solidFill>
                  <a:srgbClr val="FF0000"/>
                </a:solidFill>
              </a:rPr>
              <a:t>Schleppstrecke und Luftraum sind frei. </a:t>
            </a:r>
            <a:r>
              <a:rPr lang="de-DE" dirty="0" smtClean="0"/>
              <a:t>Seil anziehen!“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05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713015" y="1055914"/>
            <a:ext cx="6340929" cy="712719"/>
          </a:xfrm>
        </p:spPr>
        <p:txBody>
          <a:bodyPr/>
          <a:lstStyle/>
          <a:p>
            <a:r>
              <a:rPr lang="de-DE" b="1" dirty="0" smtClean="0"/>
              <a:t>Flugplatznaher Luftverkehr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708761"/>
            <a:ext cx="10515600" cy="52453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smtClean="0"/>
              <a:t>Gefahrenabwehr für Segel- UND Motorflug</a:t>
            </a:r>
          </a:p>
          <a:p>
            <a:r>
              <a:rPr lang="de-DE" dirty="0" smtClean="0"/>
              <a:t>Intensive Luftraumbeobachtung</a:t>
            </a:r>
          </a:p>
          <a:p>
            <a:r>
              <a:rPr lang="de-DE" dirty="0" smtClean="0"/>
              <a:t>Von erhöhtem Verkehrsaufkommen in der Platzrunde ausgehen</a:t>
            </a:r>
          </a:p>
          <a:p>
            <a:r>
              <a:rPr lang="de-DE" dirty="0" smtClean="0"/>
              <a:t>Blick langsam schweifen lassen, andere Flugzeuge unter dem Horizont sind je nach Licht und Position sehr schwer erkennbar</a:t>
            </a:r>
          </a:p>
          <a:p>
            <a:r>
              <a:rPr lang="de-DE" b="1" dirty="0">
                <a:solidFill>
                  <a:srgbClr val="FF0000"/>
                </a:solidFill>
              </a:rPr>
              <a:t>d</a:t>
            </a:r>
            <a:r>
              <a:rPr lang="de-DE" b="1" dirty="0" smtClean="0">
                <a:solidFill>
                  <a:srgbClr val="FF0000"/>
                </a:solidFill>
              </a:rPr>
              <a:t>en direkten Flugplatzbereich meiden, Überflug nicht unter 600m GND</a:t>
            </a:r>
          </a:p>
          <a:p>
            <a:r>
              <a:rPr lang="de-DE" dirty="0" smtClean="0"/>
              <a:t>Segelflug: keinesfalls über den Platz sondern zur Not über die Startstelle</a:t>
            </a:r>
          </a:p>
          <a:p>
            <a:r>
              <a:rPr lang="de-DE" dirty="0" smtClean="0"/>
              <a:t>Motorflug: Ziellandeübung mind. In 3000 </a:t>
            </a:r>
            <a:r>
              <a:rPr lang="de-DE" dirty="0" err="1" smtClean="0"/>
              <a:t>ft</a:t>
            </a:r>
            <a:r>
              <a:rPr lang="de-DE" dirty="0" smtClean="0"/>
              <a:t> MSL beginnen, schon beim Steigflug Platzrundenverkehr Segelflug beobachten</a:t>
            </a:r>
          </a:p>
          <a:p>
            <a:r>
              <a:rPr lang="de-DE" dirty="0" smtClean="0"/>
              <a:t>Beim Überlandflug direktes Überfliegen von Flugplätzen unbedingt vermeiden (Windenbetrieb, Fallschirmspringer)</a:t>
            </a:r>
          </a:p>
          <a:p>
            <a:r>
              <a:rPr lang="de-DE" dirty="0" smtClean="0"/>
              <a:t>Vorsicht: Gleitschirmfliegerstarts in der Nordplatzrunde !!!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8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42"/>
            <a:ext cx="12205870" cy="6202561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3857105" y="3067395"/>
            <a:ext cx="3657599" cy="100584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60567" y="5087389"/>
            <a:ext cx="6766560" cy="6151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427316" y="5212080"/>
            <a:ext cx="67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Schutzzone Windenstart – Platz nicht unter 600m GND überfliegen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97" y="3055545"/>
            <a:ext cx="1757414" cy="10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59852" y="1257932"/>
            <a:ext cx="10398008" cy="71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Sicherheit durch Kommunikation !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659852" y="1970651"/>
            <a:ext cx="102651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Windenstart (Pilot-Funk): </a:t>
            </a:r>
            <a:r>
              <a:rPr lang="de-DE" sz="2400" b="1" dirty="0" smtClean="0"/>
              <a:t>„Wipperfürth, D-90 </a:t>
            </a:r>
            <a:r>
              <a:rPr lang="de-DE" sz="2400" b="1" dirty="0" smtClean="0"/>
              <a:t>an der Winde startklar“</a:t>
            </a:r>
          </a:p>
          <a:p>
            <a:r>
              <a:rPr lang="de-DE" sz="2400" b="1" dirty="0"/>
              <a:t/>
            </a:r>
            <a:br>
              <a:rPr lang="de-DE" sz="2400" b="1" dirty="0"/>
            </a:br>
            <a:r>
              <a:rPr lang="de-DE" sz="2400" b="1" dirty="0" smtClean="0"/>
              <a:t>Startwagen (Funk) ggfs. Motorflugzeug am </a:t>
            </a:r>
            <a:r>
              <a:rPr lang="de-DE" sz="2400" b="1" dirty="0" err="1" smtClean="0"/>
              <a:t>Rollhalt</a:t>
            </a:r>
            <a:r>
              <a:rPr lang="de-DE" sz="2400" b="1" dirty="0" smtClean="0"/>
              <a:t> informieren: </a:t>
            </a:r>
            <a:br>
              <a:rPr lang="de-DE" sz="2400" b="1" dirty="0" smtClean="0"/>
            </a:br>
            <a:r>
              <a:rPr lang="de-DE" sz="2400" b="1" dirty="0" smtClean="0"/>
              <a:t>„CG wir machen einen Windenstart“ oder   „ CG, der Windenstart wartet“</a:t>
            </a:r>
          </a:p>
          <a:p>
            <a:endParaRPr lang="de-DE" sz="2400" b="1" dirty="0" smtClean="0"/>
          </a:p>
          <a:p>
            <a:r>
              <a:rPr lang="de-DE" sz="2400" b="1" dirty="0" smtClean="0"/>
              <a:t>Startwagen (Funk) ggfs. Segelflugzeuge in Windenstartnähe informieren</a:t>
            </a:r>
            <a:br>
              <a:rPr lang="de-DE" sz="2400" b="1" dirty="0" smtClean="0"/>
            </a:br>
            <a:r>
              <a:rPr lang="de-DE" sz="2400" b="1" dirty="0" smtClean="0"/>
              <a:t>„91 </a:t>
            </a:r>
            <a:r>
              <a:rPr lang="de-DE" sz="2400" b="1" dirty="0"/>
              <a:t>wir machen einen Windenstart“</a:t>
            </a:r>
          </a:p>
          <a:p>
            <a:endParaRPr lang="de-DE" sz="2400" b="1" dirty="0"/>
          </a:p>
          <a:p>
            <a:r>
              <a:rPr lang="de-DE" sz="2400" b="1" dirty="0" smtClean="0"/>
              <a:t>Startwagen (Telefon) : „ASK21 doppelsitzig am Hallen/</a:t>
            </a:r>
            <a:r>
              <a:rPr lang="de-DE" sz="2400" b="1" dirty="0" err="1" smtClean="0"/>
              <a:t>Waldseil</a:t>
            </a:r>
            <a:r>
              <a:rPr lang="de-DE" sz="2400" b="1" dirty="0" smtClean="0"/>
              <a:t> startklar, Schleppstrecke und Luftraum frei, Seil anziehen“</a:t>
            </a:r>
          </a:p>
          <a:p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1364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13015" y="1709816"/>
            <a:ext cx="10398008" cy="71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/>
              <a:t>Sicherheit durch Kommunikation !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713015" y="2961466"/>
            <a:ext cx="102651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/>
              <a:t>Segelflugzeug vor der Landung</a:t>
            </a:r>
          </a:p>
          <a:p>
            <a:endParaRPr lang="de-DE" sz="2400" b="1" dirty="0"/>
          </a:p>
          <a:p>
            <a:r>
              <a:rPr lang="de-DE" sz="2400" b="1" dirty="0" smtClean="0"/>
              <a:t>„Wipperfürth D-90 </a:t>
            </a:r>
            <a:r>
              <a:rPr lang="de-DE" sz="2400" b="1" dirty="0" smtClean="0"/>
              <a:t>Position 28/10“</a:t>
            </a:r>
            <a:endParaRPr lang="de-DE" sz="2400" b="1" dirty="0" smtClean="0"/>
          </a:p>
          <a:p>
            <a:endParaRPr lang="de-DE" sz="2400" b="1" dirty="0"/>
          </a:p>
          <a:p>
            <a:r>
              <a:rPr lang="de-DE" sz="2400" b="1" dirty="0" smtClean="0"/>
              <a:t>Oder </a:t>
            </a:r>
          </a:p>
          <a:p>
            <a:endParaRPr lang="de-DE" sz="2400" b="1" dirty="0"/>
          </a:p>
          <a:p>
            <a:r>
              <a:rPr lang="de-DE" sz="2400" b="1" dirty="0" smtClean="0"/>
              <a:t>„Wipperfürth D-54 Position, lange Landung auf der 10“</a:t>
            </a:r>
          </a:p>
          <a:p>
            <a:endParaRPr lang="de-DE" sz="2400" b="1" dirty="0"/>
          </a:p>
          <a:p>
            <a:r>
              <a:rPr lang="de-DE" sz="2400" b="1" dirty="0" smtClean="0"/>
              <a:t>Info für den Motorflieger: in 15-25s ist das Segelflugzeug im kurzen Queranflug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7283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985158" y="1164771"/>
            <a:ext cx="6340929" cy="712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 smtClean="0"/>
              <a:t>Beinahekollision</a:t>
            </a:r>
            <a:r>
              <a:rPr lang="de-DE" b="1" dirty="0" smtClean="0"/>
              <a:t> im Motoranflug</a:t>
            </a:r>
            <a:endParaRPr lang="de-DE" b="1" dirty="0"/>
          </a:p>
        </p:txBody>
      </p:sp>
      <p:pic>
        <p:nvPicPr>
          <p:cNvPr id="1026" name="Picture 2" descr="http://www.blvev.de/images/stories/b_efe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93" y="1823356"/>
            <a:ext cx="6204857" cy="46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vev.de/images/stories/em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1" y="2147903"/>
            <a:ext cx="6197110" cy="4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17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631"/>
            <a:ext cx="12192000" cy="631336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462545" y="450731"/>
            <a:ext cx="4947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6.3.2015   14:18 UTC </a:t>
            </a:r>
            <a:endParaRPr lang="de-DE" sz="4400" dirty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32" y="4449725"/>
            <a:ext cx="810743" cy="11687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65" y="632293"/>
            <a:ext cx="1116515" cy="71471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34656" y="5082363"/>
            <a:ext cx="1504507" cy="186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9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36771 -0.01088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00053 0.47593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713015" y="1055914"/>
            <a:ext cx="6340929" cy="712719"/>
          </a:xfrm>
        </p:spPr>
        <p:txBody>
          <a:bodyPr/>
          <a:lstStyle/>
          <a:p>
            <a:r>
              <a:rPr lang="de-DE" b="1" dirty="0" smtClean="0"/>
              <a:t>Motorflugplatzrunde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11619" y="1974575"/>
            <a:ext cx="10515600" cy="4707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smtClean="0"/>
              <a:t>Kollisionsgefahr durch unterschiedliche Flugwege</a:t>
            </a:r>
          </a:p>
          <a:p>
            <a:r>
              <a:rPr lang="de-DE" dirty="0" smtClean="0"/>
              <a:t>Intensive Luftraumbeobachtung</a:t>
            </a:r>
          </a:p>
          <a:p>
            <a:r>
              <a:rPr lang="de-DE" dirty="0" smtClean="0"/>
              <a:t>Von erhöhtem Verkehrsaufkommen in der Platzrunde ausgehen</a:t>
            </a:r>
          </a:p>
          <a:p>
            <a:r>
              <a:rPr lang="de-DE" dirty="0" smtClean="0"/>
              <a:t>Blick langsam schweifen lassen, andere Flugzeuge unter dem Horizont sind je nach Licht und Position sehr schwer erkennbar</a:t>
            </a:r>
          </a:p>
          <a:p>
            <a:r>
              <a:rPr lang="de-DE" dirty="0" smtClean="0"/>
              <a:t>Funkverkehr verfolgen, bei jeder Meldung sich vorstellen: </a:t>
            </a:r>
            <a:br>
              <a:rPr lang="de-DE" dirty="0" smtClean="0"/>
            </a:br>
            <a:r>
              <a:rPr lang="de-DE" dirty="0" smtClean="0"/>
              <a:t>„Wo ist der jetzt?“</a:t>
            </a:r>
          </a:p>
          <a:p>
            <a:r>
              <a:rPr lang="de-DE" dirty="0" smtClean="0"/>
              <a:t>Klare Meldungen absetzen z.B. </a:t>
            </a:r>
            <a:r>
              <a:rPr lang="de-DE" dirty="0" smtClean="0"/>
              <a:t>„</a:t>
            </a:r>
            <a:r>
              <a:rPr lang="de-DE" dirty="0" smtClean="0"/>
              <a:t>drehe in Queranflug zur 28“, „im kurzen </a:t>
            </a:r>
            <a:r>
              <a:rPr lang="de-DE" dirty="0" smtClean="0"/>
              <a:t>Endanflug“, </a:t>
            </a:r>
            <a:r>
              <a:rPr lang="de-DE" dirty="0" smtClean="0"/>
              <a:t>„&lt;</a:t>
            </a:r>
            <a:r>
              <a:rPr lang="de-DE" dirty="0" err="1" smtClean="0"/>
              <a:t>Kennz</a:t>
            </a:r>
            <a:r>
              <a:rPr lang="de-DE" dirty="0" smtClean="0"/>
              <a:t>&gt; in Sicht“, „Nummer 2 hinter &lt;Muster&gt;“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957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537577" y="1261856"/>
            <a:ext cx="7287985" cy="71271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Sonstige Vorkommnisse / Hinweise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1259958" y="1974575"/>
            <a:ext cx="10196623" cy="4707988"/>
          </a:xfrm>
        </p:spPr>
        <p:txBody>
          <a:bodyPr>
            <a:normAutofit/>
          </a:bodyPr>
          <a:lstStyle/>
          <a:p>
            <a:r>
              <a:rPr lang="de-DE" dirty="0" err="1" smtClean="0"/>
              <a:t>Near</a:t>
            </a:r>
            <a:r>
              <a:rPr lang="de-DE" dirty="0" smtClean="0"/>
              <a:t> Miss in der Segelflugplatzrunde (wahrscheinlich Blendung oder Instrumente fixiert)</a:t>
            </a:r>
          </a:p>
          <a:p>
            <a:r>
              <a:rPr lang="de-DE" dirty="0" smtClean="0"/>
              <a:t>C42 Schlepperprobung läuft, bisher gute Ergebnisse</a:t>
            </a:r>
            <a:br>
              <a:rPr lang="de-DE" dirty="0" smtClean="0"/>
            </a:br>
            <a:r>
              <a:rPr lang="de-DE" dirty="0" smtClean="0"/>
              <a:t>Schleppzug ist insgesamt empfindlicher als mit E-Klasse</a:t>
            </a:r>
          </a:p>
          <a:p>
            <a:r>
              <a:rPr lang="de-DE" dirty="0" smtClean="0"/>
              <a:t>  Sauberes </a:t>
            </a:r>
            <a:r>
              <a:rPr lang="de-DE" dirty="0" err="1" smtClean="0"/>
              <a:t>Dahinterbleiben</a:t>
            </a:r>
            <a:r>
              <a:rPr lang="de-DE" dirty="0" smtClean="0"/>
              <a:t> ist unbedingt erforderlich</a:t>
            </a:r>
          </a:p>
          <a:p>
            <a:r>
              <a:rPr lang="de-DE" dirty="0" smtClean="0"/>
              <a:t>  Eigenes Schleppseil im Schrank mit anderer Sollbruchstelle</a:t>
            </a:r>
          </a:p>
          <a:p>
            <a:r>
              <a:rPr lang="de-DE" dirty="0" smtClean="0"/>
              <a:t>  </a:t>
            </a:r>
            <a:r>
              <a:rPr lang="de-DE" dirty="0" err="1" smtClean="0"/>
              <a:t>Doppelsitzerschlepp</a:t>
            </a:r>
            <a:r>
              <a:rPr lang="de-DE" dirty="0" smtClean="0"/>
              <a:t> nur bei guter Gegenwindlage und </a:t>
            </a:r>
            <a:br>
              <a:rPr lang="de-DE" dirty="0" smtClean="0"/>
            </a:br>
            <a:r>
              <a:rPr lang="de-DE" dirty="0" smtClean="0"/>
              <a:t>trockenem Platz möglich</a:t>
            </a:r>
          </a:p>
          <a:p>
            <a:r>
              <a:rPr lang="de-DE" dirty="0" smtClean="0"/>
              <a:t>Hinweis Flugtage: Wirbelschleppen hinter AN-2 sind sehr gefährlich</a:t>
            </a:r>
            <a:br>
              <a:rPr lang="de-DE" dirty="0" smtClean="0"/>
            </a:br>
            <a:r>
              <a:rPr lang="de-DE" dirty="0" smtClean="0"/>
              <a:t>mindestens 5min Zeitabstand vor eigener Landung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27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68" y="972879"/>
            <a:ext cx="8745173" cy="58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9" y="1396538"/>
            <a:ext cx="10716806" cy="477249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 idx="4294967295"/>
          </p:nvPr>
        </p:nvSpPr>
        <p:spPr>
          <a:xfrm>
            <a:off x="2184683" y="4920797"/>
            <a:ext cx="3537857" cy="1325563"/>
          </a:xfrm>
        </p:spPr>
        <p:txBody>
          <a:bodyPr/>
          <a:lstStyle/>
          <a:p>
            <a:r>
              <a:rPr lang="de-DE" dirty="0" smtClean="0"/>
              <a:t>Schießstand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404" y="3782785"/>
            <a:ext cx="3754958" cy="21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116" y="95693"/>
            <a:ext cx="8343121" cy="65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8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9" y="1690688"/>
            <a:ext cx="7762875" cy="4381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61" y="3016251"/>
            <a:ext cx="5803666" cy="36201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14400" y="5813425"/>
            <a:ext cx="6700157" cy="1325563"/>
          </a:xfrm>
        </p:spPr>
        <p:txBody>
          <a:bodyPr/>
          <a:lstStyle/>
          <a:p>
            <a:r>
              <a:rPr lang="de-DE" dirty="0" smtClean="0"/>
              <a:t>Schwimmbad - Sprungturm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8507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2" y="931990"/>
            <a:ext cx="7667625" cy="57626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68" y="1987694"/>
            <a:ext cx="5532467" cy="47382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81395" y="813694"/>
            <a:ext cx="5920047" cy="873471"/>
          </a:xfrm>
        </p:spPr>
        <p:txBody>
          <a:bodyPr/>
          <a:lstStyle/>
          <a:p>
            <a:r>
              <a:rPr lang="de-DE" dirty="0" smtClean="0"/>
              <a:t>Flugplatz - Windenstart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19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86" y="-723400"/>
            <a:ext cx="12440653" cy="82700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1358" y="5281443"/>
            <a:ext cx="922876" cy="4424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34" y="0"/>
            <a:ext cx="1025547" cy="49530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89271" y="-43305"/>
            <a:ext cx="4615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9.4.2015   16:51 </a:t>
            </a:r>
            <a:r>
              <a:rPr lang="de-DE" sz="4400" dirty="0" err="1" smtClean="0">
                <a:solidFill>
                  <a:schemeClr val="bg1"/>
                </a:solidFill>
              </a:rPr>
              <a:t>Local</a:t>
            </a:r>
            <a:r>
              <a:rPr lang="de-DE" sz="4400" dirty="0" smtClean="0">
                <a:solidFill>
                  <a:schemeClr val="bg1"/>
                </a:solidFill>
              </a:rPr>
              <a:t> time 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672443" y="5323114"/>
            <a:ext cx="283028" cy="97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9410700" y="5594778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Start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39043" y="542108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Winde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363685" y="247652"/>
            <a:ext cx="194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Ka8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ca. 250-300m GND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474528" y="5871323"/>
            <a:ext cx="2287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ASK 21 doppelsitzig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smtClean="0">
                <a:solidFill>
                  <a:schemeClr val="bg1"/>
                </a:solidFill>
              </a:rPr>
              <a:t>an der Winde startklar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00338 0.8335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0416 L -0.46289 -0.0164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3400"/>
            <a:ext cx="12440653" cy="827005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1358" y="5281443"/>
            <a:ext cx="922876" cy="4424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0936">
            <a:off x="3931463" y="0"/>
            <a:ext cx="1025547" cy="49530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460671" y="146957"/>
            <a:ext cx="4615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</a:rPr>
              <a:t>Sicherer Flugweg der Ka8</a:t>
            </a:r>
            <a:endParaRPr lang="de-DE" sz="44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672443" y="5323114"/>
            <a:ext cx="283028" cy="97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9410700" y="5594778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Start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39043" y="5421086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Winde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4056 0.44954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3" y="2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0416 L -0.46289 -0.0164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1045029"/>
            <a:ext cx="10515600" cy="645659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Kollisionsgefahr im Windenstart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Situation für das startende Segelflugzeug</a:t>
            </a:r>
          </a:p>
          <a:p>
            <a:r>
              <a:rPr lang="de-DE" dirty="0" smtClean="0"/>
              <a:t>Vor dem Start: Eingeschränkte Himmelssicht durch Tallage, </a:t>
            </a:r>
            <a:br>
              <a:rPr lang="de-DE" dirty="0" smtClean="0"/>
            </a:br>
            <a:r>
              <a:rPr lang="de-DE" dirty="0" smtClean="0"/>
              <a:t>vom Cockpit und auch vom Startwagen aus</a:t>
            </a:r>
          </a:p>
          <a:p>
            <a:r>
              <a:rPr lang="de-DE" dirty="0" smtClean="0"/>
              <a:t>Starthelfer: evtl. Anfänger, kein Luftraumcheck</a:t>
            </a:r>
          </a:p>
          <a:p>
            <a:r>
              <a:rPr lang="de-DE" dirty="0" smtClean="0"/>
              <a:t>Richtung und Geschwindigkeit im Start sind weitgehend festgelegt</a:t>
            </a:r>
          </a:p>
          <a:p>
            <a:r>
              <a:rPr lang="de-DE" dirty="0" smtClean="0"/>
              <a:t>im Start keine horizontale Sicht nach vorne, links/rechts 60°</a:t>
            </a:r>
          </a:p>
          <a:p>
            <a:r>
              <a:rPr lang="de-DE" dirty="0"/>
              <a:t>k</a:t>
            </a:r>
            <a:r>
              <a:rPr lang="de-DE" dirty="0" smtClean="0"/>
              <a:t>eine Sicht für den/die Piloten nach hinten-oben</a:t>
            </a:r>
          </a:p>
          <a:p>
            <a:r>
              <a:rPr lang="de-DE" dirty="0" smtClean="0"/>
              <a:t>Bei plötzlich einfliegendem Verkehr ist Reaktionskette Startleiter-Telefon-Windenfahrer-“Gas raus“ oder Funkwarnung zu langsam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7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" y="312192"/>
            <a:ext cx="12205870" cy="620256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083" y="3366162"/>
            <a:ext cx="891404" cy="42737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2165480" y="1112874"/>
            <a:ext cx="5068960" cy="493394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133850" y="3579846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 smtClean="0">
                <a:solidFill>
                  <a:srgbClr val="FF0000"/>
                </a:solidFill>
              </a:rPr>
              <a:t>?</a:t>
            </a:r>
            <a:endParaRPr lang="de-DE" sz="15000" dirty="0">
              <a:solidFill>
                <a:srgbClr val="FF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61975" y="388391"/>
            <a:ext cx="8201025" cy="6202561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26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1760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242"/>
            <a:ext cx="12205870" cy="6202561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3857105" y="3067395"/>
            <a:ext cx="3657599" cy="100584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460567" y="5087389"/>
            <a:ext cx="6766560" cy="6151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427316" y="5212080"/>
            <a:ext cx="67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Schutzzone Windenstart – Platz nicht unter 600m GND überfliegen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237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Breitbild</PresentationFormat>
  <Paragraphs>74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PowerPoint-Präsentation</vt:lpstr>
      <vt:lpstr>Schießstand</vt:lpstr>
      <vt:lpstr>Schwimmbad - Sprungturm</vt:lpstr>
      <vt:lpstr>Flugplatz - Windenstart</vt:lpstr>
      <vt:lpstr>PowerPoint-Präsentation</vt:lpstr>
      <vt:lpstr>PowerPoint-Präsentation</vt:lpstr>
      <vt:lpstr>Kollisionsgefahr im Windenstart</vt:lpstr>
      <vt:lpstr>PowerPoint-Präsentation</vt:lpstr>
      <vt:lpstr>PowerPoint-Präsentation</vt:lpstr>
      <vt:lpstr>Gefahrenabwehr !</vt:lpstr>
      <vt:lpstr>Flugplatznaher Luftverkehr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Motorflugplatzrunde</vt:lpstr>
      <vt:lpstr>Sonstige Vorkommnisse / Hinweise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 Hagen</dc:creator>
  <cp:lastModifiedBy>Reinhard Hagen</cp:lastModifiedBy>
  <cp:revision>33</cp:revision>
  <dcterms:created xsi:type="dcterms:W3CDTF">2016-01-20T17:03:32Z</dcterms:created>
  <dcterms:modified xsi:type="dcterms:W3CDTF">2016-01-25T10:08:11Z</dcterms:modified>
</cp:coreProperties>
</file>